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9" r:id="rId14"/>
    <p:sldId id="267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e3a0ea40d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e3a0ea40d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e3a0ea40d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e3a0ea40d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e3a0ea40d0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e3a0ea40d0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e3652af29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e3652af29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e3652af29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e3652af29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e3652af299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e3652af299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e3652af29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e3652af29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e3652af29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e3652af299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e3a0ea40d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e3a0ea40d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e3a0ea40d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e3a0ea40d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3a0ea40d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3a0ea40d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arceraria.org.br/agenda-nacional-pelo-desencarceramento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81615" y="1390120"/>
            <a:ext cx="4429125" cy="950118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JESUS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A MULHER SAMARITANA</a:t>
            </a:r>
            <a:endParaRPr sz="2400" b="1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5CBE3155-7DE9-59FD-6B25-1650E93A3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2" y="3757104"/>
            <a:ext cx="1107277" cy="1107277"/>
          </a:xfrm>
          <a:prstGeom prst="rect">
            <a:avLst/>
          </a:prstGeom>
        </p:spPr>
      </p:pic>
      <p:pic>
        <p:nvPicPr>
          <p:cNvPr id="9" name="Imagem 8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97218602-4D32-01CF-7C5A-C777574A5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088" y="444192"/>
            <a:ext cx="3822593" cy="442018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655C98A-332D-05F8-A4D3-696127D93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58" y="336197"/>
            <a:ext cx="4866041" cy="95011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EB3D000D-1122-E591-C3F4-18CAC1FC3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460" y="2404514"/>
            <a:ext cx="3290153" cy="26008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914043" y="249083"/>
            <a:ext cx="7453443" cy="572700"/>
          </a:xfrm>
          <a:prstGeom prst="rect">
            <a:avLst/>
          </a:prstGeom>
          <a:solidFill>
            <a:srgbClr val="FFC0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latin typeface="Comic Sans MS"/>
                <a:ea typeface="Comic Sans MS"/>
                <a:cs typeface="Comic Sans MS"/>
                <a:sym typeface="Comic Sans MS"/>
              </a:rPr>
              <a:t>Agua viva – O sonho de deus: Mundo sem cárceres </a:t>
            </a:r>
            <a:endParaRPr sz="2000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8" name="Google Shape;108;p22"/>
          <p:cNvSpPr txBox="1">
            <a:spLocks noGrp="1"/>
          </p:cNvSpPr>
          <p:nvPr>
            <p:ph type="body" idx="1"/>
          </p:nvPr>
        </p:nvSpPr>
        <p:spPr>
          <a:xfrm>
            <a:off x="507642" y="1032206"/>
            <a:ext cx="4855386" cy="38622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Existem diversos caminhos para o desencarceramento</a:t>
            </a:r>
            <a:r>
              <a:rPr lang="pt-BR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para anunciar a Boa Nova para as pessoas privadas de liberdade, por exemplo:</a:t>
            </a: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pt-BR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Fortalecimento da </a:t>
            </a:r>
            <a:r>
              <a:rPr lang="pt-BR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Justiça Restaurativa;</a:t>
            </a:r>
            <a:endParaRPr b="1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pt-BR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Fortalecimento das </a:t>
            </a:r>
            <a:r>
              <a:rPr lang="pt-BR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Defensorias Públicas</a:t>
            </a:r>
            <a:r>
              <a:rPr lang="pt-BR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e dos conselhos participativos com a sociedade organizada </a:t>
            </a:r>
            <a:r>
              <a:rPr lang="pt-BR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(ONG);</a:t>
            </a:r>
          </a:p>
          <a:p>
            <a:pPr marL="457200" lvl="0" indent="-34290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●"/>
            </a:pPr>
            <a:r>
              <a:rPr lang="pt-BR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Desmilitarização dos presídios </a:t>
            </a:r>
            <a:endParaRPr b="1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5ADCBD6E-7EA1-D88B-45AC-F5B6C6D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287" y="912096"/>
            <a:ext cx="2491856" cy="331930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59BB378-7044-2542-BF50-70E7FEEBEEA7}"/>
              </a:ext>
            </a:extLst>
          </p:cNvPr>
          <p:cNvSpPr txBox="1"/>
          <p:nvPr/>
        </p:nvSpPr>
        <p:spPr>
          <a:xfrm>
            <a:off x="6449609" y="4369341"/>
            <a:ext cx="26943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>
                <a:hlinkClick r:id="rId4"/>
              </a:rPr>
              <a:t>https://carceraria.org.br/agenda-nacional-pelo-desencarceramento</a:t>
            </a:r>
            <a:r>
              <a:rPr lang="pt-BR" sz="1000" dirty="0"/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A1C00AE-93D2-E9DA-FC5E-2C58C37E3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48" y="-5989"/>
            <a:ext cx="9154648" cy="514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84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311700" y="255764"/>
            <a:ext cx="8520600" cy="768375"/>
          </a:xfrm>
          <a:prstGeom prst="rect">
            <a:avLst/>
          </a:prstGeom>
          <a:solidFill>
            <a:srgbClr val="FFC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-2286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pt-BR" sz="2000" dirty="0"/>
              <a:t>    </a:t>
            </a:r>
            <a:r>
              <a:rPr lang="pt-BR" sz="2000" b="1" dirty="0"/>
              <a:t>4 – VOLTANDO NA PIRÂMIDE PRISIONAL PARA AS MAIS EXCLUÍDAS</a:t>
            </a:r>
            <a:endParaRPr sz="2000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14;p23"/>
          <p:cNvSpPr txBox="1">
            <a:spLocks noGrp="1"/>
          </p:cNvSpPr>
          <p:nvPr>
            <p:ph type="body" idx="1"/>
          </p:nvPr>
        </p:nvSpPr>
        <p:spPr>
          <a:xfrm>
            <a:off x="311701" y="1152476"/>
            <a:ext cx="5808880" cy="2475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 b="1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população LGBTQIA+ no cárcere</a:t>
            </a:r>
            <a:r>
              <a:rPr lang="pt-BR" sz="29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que é um dos grupos que mais sofre, seja pela polícia ou pelas demais pessoas presas. </a:t>
            </a:r>
            <a:endParaRPr sz="29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São elas que sofrem com a seletividade penal de maneira mais intensa, pela dimensão de classe social, raça e gênero: “</a:t>
            </a:r>
            <a:r>
              <a:rPr lang="pt-BR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 tráfico de drogas é o que mais prende pessoas trans. Mulheres trans, travestis e mulheres cis estão na base do tráfico, e são as que mais imediatamente são presas</a:t>
            </a:r>
            <a:r>
              <a:rPr lang="pt-BR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.”</a:t>
            </a: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7ADBD59-8719-1811-8E07-634F65200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75" y="3823661"/>
            <a:ext cx="5884606" cy="1131655"/>
          </a:xfrm>
          <a:prstGeom prst="rect">
            <a:avLst/>
          </a:prstGeom>
        </p:spPr>
      </p:pic>
      <p:pic>
        <p:nvPicPr>
          <p:cNvPr id="6" name="Imagem 5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955A29DB-AB5C-4A2B-9D22-AD299F2B0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049" y="1319839"/>
            <a:ext cx="2762250" cy="19621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4038D37-8B0B-18E3-E645-BD75762A7F7C}"/>
              </a:ext>
            </a:extLst>
          </p:cNvPr>
          <p:cNvSpPr txBox="1"/>
          <p:nvPr/>
        </p:nvSpPr>
        <p:spPr>
          <a:xfrm>
            <a:off x="6120581" y="3718185"/>
            <a:ext cx="27622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Jesus sempre ao lado dos mais sofridos, </a:t>
            </a:r>
          </a:p>
          <a:p>
            <a:r>
              <a:rPr lang="pt-BR" dirty="0"/>
              <a:t>mais excluídas,</a:t>
            </a:r>
          </a:p>
          <a:p>
            <a:r>
              <a:rPr lang="pt-BR" dirty="0"/>
              <a:t>com sede da agua viva</a:t>
            </a:r>
          </a:p>
          <a:p>
            <a:r>
              <a:rPr lang="pt-BR" dirty="0"/>
              <a:t>como a mulher samaritana!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19C2A6A-9434-9143-D27F-C35F54A08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"/>
            <a:ext cx="9144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94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7873655" cy="14818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É extremamente necessário que conversemos mais com nossos grupos de missão a respeito, procuramos nos informar, estar atentos e especialmente escutar essa população, pois aprendemos muito, como Jesus com a Samaritana.</a:t>
            </a: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endParaRPr sz="45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0DD68C3-48B4-9B6D-58AB-4D1CB473A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29" y="104176"/>
            <a:ext cx="7515589" cy="129589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200EE99-90FB-D013-1D6C-271750179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072" y="2806430"/>
            <a:ext cx="4285353" cy="876212"/>
          </a:xfrm>
          <a:prstGeom prst="rect">
            <a:avLst/>
          </a:prstGeom>
        </p:spPr>
      </p:pic>
      <p:pic>
        <p:nvPicPr>
          <p:cNvPr id="8" name="Imagem 7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B29151D1-75C9-60D9-9DC7-F610674F8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699" y="3893654"/>
            <a:ext cx="3471726" cy="1145670"/>
          </a:xfrm>
          <a:prstGeom prst="rect">
            <a:avLst/>
          </a:prstGeom>
        </p:spPr>
      </p:pic>
      <p:pic>
        <p:nvPicPr>
          <p:cNvPr id="3" name="Imagem 2" descr="Pessoa posando para foto&#10;&#10;Descrição gerada automaticamente com confiança baixa">
            <a:extLst>
              <a:ext uri="{FF2B5EF4-FFF2-40B4-BE49-F238E27FC236}">
                <a16:creationId xmlns:a16="http://schemas.microsoft.com/office/drawing/2014/main" id="{448D54F5-8A27-5160-F10A-801AE82F5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238" y="2879525"/>
            <a:ext cx="3766378" cy="2223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245629B-AC5C-BB5E-670A-79C09F331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254" y="2441062"/>
            <a:ext cx="3072650" cy="2304488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B4D055B8-1E31-8484-E47A-C8475B2AE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74" y="192881"/>
            <a:ext cx="5139895" cy="512238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pt-BR" sz="2000" b="1" dirty="0">
                <a:latin typeface="Comic Sans MS"/>
                <a:ea typeface="Comic Sans MS"/>
                <a:cs typeface="Comic Sans MS"/>
                <a:sym typeface="Comic Sans MS"/>
              </a:rPr>
              <a:t>1 - Jesus que ESPERA e vai ao ENCONTRO</a:t>
            </a:r>
            <a:br>
              <a:rPr lang="pt-BR" b="1" dirty="0">
                <a:latin typeface="Comic Sans MS"/>
                <a:ea typeface="Comic Sans MS"/>
                <a:cs typeface="Comic Sans MS"/>
                <a:sym typeface="Comic Sans MS"/>
              </a:rPr>
            </a:br>
            <a:endParaRPr lang="pt-BR" dirty="0"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196428" y="754524"/>
            <a:ext cx="5014913" cy="43889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>
              <a:spcBef>
                <a:spcPts val="1200"/>
              </a:spcBef>
              <a:buNone/>
            </a:pPr>
            <a:r>
              <a:rPr lang="pt-BR" sz="56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Ao meio-dia, Jesus vai até o poço para </a:t>
            </a:r>
            <a:r>
              <a:rPr lang="pt-BR" sz="56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encontrar</a:t>
            </a:r>
            <a:r>
              <a:rPr lang="pt-BR" sz="56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a Samaritana.</a:t>
            </a:r>
          </a:p>
          <a:p>
            <a:pPr marL="0" lvl="0" indent="0" algn="just">
              <a:spcBef>
                <a:spcPts val="1200"/>
              </a:spcBef>
              <a:buNone/>
            </a:pPr>
            <a:endParaRPr lang="pt-BR" sz="56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>
              <a:lnSpc>
                <a:spcPct val="100000"/>
              </a:lnSpc>
              <a:buNone/>
            </a:pPr>
            <a:r>
              <a:rPr lang="pt-BR" sz="56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ela </a:t>
            </a:r>
            <a:r>
              <a:rPr lang="pt-BR" sz="56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está sozinha</a:t>
            </a:r>
            <a:r>
              <a:rPr lang="pt-BR" sz="56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porque? Quem das mulheres da comunidade vai ao meio-dia, no maior calor e faz o caminho até o poço? 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6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56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Jesus se aproxima </a:t>
            </a:r>
            <a:r>
              <a:rPr lang="pt-BR" sz="56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fala com a Samaritana, </a:t>
            </a:r>
            <a:r>
              <a:rPr lang="pt-BR" sz="56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sem julgamento e preconceito</a:t>
            </a:r>
            <a:r>
              <a:rPr lang="pt-BR" sz="56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ao contrário ele faz isso com amor e compaixão.</a:t>
            </a:r>
            <a:endParaRPr sz="56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endParaRPr lang="pt-BR" sz="5600" b="1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5600" b="1" dirty="0">
                <a:solidFill>
                  <a:schemeClr val="dk1"/>
                </a:solidFill>
                <a:latin typeface="+mj-lt"/>
                <a:ea typeface="Comic Sans MS"/>
                <a:cs typeface="Comic Sans MS"/>
                <a:sym typeface="Comic Sans MS"/>
              </a:rPr>
              <a:t>Quando entramos no presídio, nós procuramos os mais necessitados ou ficamos nas alas mais bonitas e de mais fácil acesso? </a:t>
            </a: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5600" b="1" dirty="0">
                <a:solidFill>
                  <a:schemeClr val="dk1"/>
                </a:solidFill>
                <a:latin typeface="+mj-lt"/>
                <a:ea typeface="Comic Sans MS"/>
                <a:cs typeface="Comic Sans MS"/>
                <a:sym typeface="Comic Sans MS"/>
              </a:rPr>
              <a:t>Procuramos as pessoas presas nas celas de castigo, nas celas de isolamento, na enfermaria, nas celas dos jurados de morte? </a:t>
            </a:r>
            <a:endParaRPr sz="5600" b="1" dirty="0">
              <a:solidFill>
                <a:schemeClr val="dk1"/>
              </a:solidFill>
              <a:latin typeface="+mj-lt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200" b="1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7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5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" name="Imagem 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37E6AAFA-7156-0A4D-D928-06D5FEA22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474" y="161234"/>
            <a:ext cx="2802030" cy="19824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7441" y="163692"/>
            <a:ext cx="8520600" cy="57270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820" b="1" dirty="0">
                <a:latin typeface="Comic Sans MS"/>
                <a:ea typeface="Comic Sans MS"/>
                <a:cs typeface="Comic Sans MS"/>
                <a:sym typeface="Comic Sans MS"/>
              </a:rPr>
              <a:t>PASTORAL CARCERÁRIA E AS MULHERES PRIVADAS DE LIBERDADE</a:t>
            </a:r>
            <a:endParaRPr sz="1820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4457741" y="839449"/>
            <a:ext cx="4546946" cy="3897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43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➔"/>
            </a:pPr>
            <a:r>
              <a:rPr lang="pt-BR" sz="16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 Brasil é o terceiro país com a maior população carcerária feminina e masculina do mundo;</a:t>
            </a:r>
            <a:endParaRPr sz="16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343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➔"/>
            </a:pPr>
            <a:r>
              <a:rPr lang="pt-BR" sz="16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São mais de 38 mil mulheres encarceradas;</a:t>
            </a:r>
            <a:endParaRPr sz="16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343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➔"/>
            </a:pPr>
            <a:r>
              <a:rPr lang="pt-BR" sz="16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 maioria delas são mulheres jovens, negras, pobres e com baixa escolaridade e 80% são mães - reforçando a desigualdade e vulnerabilidade social;</a:t>
            </a:r>
            <a:endParaRPr sz="16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343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➔"/>
            </a:pPr>
            <a:r>
              <a:rPr lang="pt-BR" sz="16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Mais de 60% das prisões tem relação com tráfico de drogas;</a:t>
            </a:r>
            <a:endParaRPr sz="16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343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Char char="➔"/>
            </a:pPr>
            <a:r>
              <a:rPr lang="pt-BR" sz="16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 </a:t>
            </a:r>
            <a:r>
              <a:rPr lang="pt-BR" sz="16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população LGBTQIA</a:t>
            </a:r>
            <a:r>
              <a:rPr lang="pt-BR" sz="16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+ é a mais excluída dentro e fora da prisão, são constantemente violentadas e assassinadas pelo simples motivo de existirem;</a:t>
            </a:r>
            <a:endParaRPr sz="16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" name="Imagem 2" descr="Pessoas sentadas em frente a espelho&#10;&#10;Descrição gerada automaticamente com confiança média">
            <a:extLst>
              <a:ext uri="{FF2B5EF4-FFF2-40B4-BE49-F238E27FC236}">
                <a16:creationId xmlns:a16="http://schemas.microsoft.com/office/drawing/2014/main" id="{A1E11230-0BDE-861D-781B-0A80AD8DD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13" y="1422543"/>
            <a:ext cx="4281349" cy="285562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E8D6431-53D6-05B1-9A74-3D7920101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41" y="4101908"/>
            <a:ext cx="1328738" cy="8779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114300" y="217359"/>
            <a:ext cx="8575594" cy="11470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 população encarcerada precisa ser respeitada, acolhida com dignidade, especialmente os mais vulneráveis: </a:t>
            </a:r>
            <a:r>
              <a:rPr lang="pt-BR" sz="1400" b="1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mulheres, idosas, deficientes, indígenas, doentes, população </a:t>
            </a:r>
            <a:r>
              <a:rPr lang="pt-BR" sz="1400" b="1" dirty="0" err="1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LGBTQi</a:t>
            </a:r>
            <a:r>
              <a:rPr lang="pt-BR" sz="1400" b="1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+, jovens e adolescentes.</a:t>
            </a:r>
            <a:endParaRPr sz="1400" b="1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6D8DEE1-63CD-293F-C0EB-1BC730C90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083" y="2723462"/>
            <a:ext cx="2851927" cy="213894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F1617F2-DB54-3336-D513-879BE31576A2}"/>
              </a:ext>
            </a:extLst>
          </p:cNvPr>
          <p:cNvSpPr txBox="1"/>
          <p:nvPr/>
        </p:nvSpPr>
        <p:spPr>
          <a:xfrm>
            <a:off x="203953" y="1402198"/>
            <a:ext cx="5253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Que possamos seguir o exemplo de Jesus, </a:t>
            </a:r>
          </a:p>
          <a:p>
            <a:r>
              <a:rPr lang="pt-BR" dirty="0"/>
              <a:t>que foi ao encontro de quem mais precisou de sua presença. </a:t>
            </a:r>
          </a:p>
          <a:p>
            <a:endParaRPr lang="pt-BR" dirty="0"/>
          </a:p>
          <a:p>
            <a:r>
              <a:rPr lang="pt-BR" b="1" dirty="0">
                <a:solidFill>
                  <a:srgbClr val="0070C0"/>
                </a:solidFill>
              </a:rPr>
              <a:t>Ele acolheu e anunciou a sua Boa Nova</a:t>
            </a:r>
            <a:r>
              <a:rPr lang="pt-BR" dirty="0"/>
              <a:t>.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8988B81-0425-0AC0-DCDA-8F2CD5BFA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197" y="1025250"/>
            <a:ext cx="2673932" cy="4010897"/>
          </a:xfrm>
          <a:prstGeom prst="rect">
            <a:avLst/>
          </a:prstGeom>
        </p:spPr>
      </p:pic>
      <p:pic>
        <p:nvPicPr>
          <p:cNvPr id="9" name="Imagem 8" descr="Homem sentado na grama&#10;&#10;Descrição gerada automaticamente com confiança média">
            <a:extLst>
              <a:ext uri="{FF2B5EF4-FFF2-40B4-BE49-F238E27FC236}">
                <a16:creationId xmlns:a16="http://schemas.microsoft.com/office/drawing/2014/main" id="{98A93AE0-3458-D12C-087B-585DC2F34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55" y="2723462"/>
            <a:ext cx="1849401" cy="23126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4646950" y="198938"/>
            <a:ext cx="4272196" cy="755397"/>
          </a:xfrm>
          <a:prstGeom prst="rect">
            <a:avLst/>
          </a:prstGeom>
          <a:solidFill>
            <a:srgbClr val="FFC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-2286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1100" b="1" dirty="0"/>
              <a:t>        </a:t>
            </a:r>
            <a:r>
              <a:rPr lang="pt-BR" sz="2000" b="1" dirty="0">
                <a:latin typeface="Comic Sans MS"/>
                <a:ea typeface="Comic Sans MS"/>
                <a:cs typeface="Comic Sans MS"/>
                <a:sym typeface="Comic Sans MS"/>
              </a:rPr>
              <a:t>     2 –  JESUS QUE ESCUTA</a:t>
            </a:r>
            <a:endParaRPr sz="2000"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5241476" y="890891"/>
            <a:ext cx="3465821" cy="15889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900" b="1" dirty="0">
                <a:solidFill>
                  <a:schemeClr val="accent1">
                    <a:lumMod val="5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A PCr é no primeiro momento uma pastoral de escuta</a:t>
            </a:r>
            <a:r>
              <a:rPr lang="pt-BR" sz="19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como o exemplo de Jesus, </a:t>
            </a:r>
            <a:r>
              <a:rPr lang="pt-BR" sz="19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não julgamos</a:t>
            </a:r>
            <a:r>
              <a:rPr lang="pt-BR" sz="19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não devemos levar em consideração a acusação. </a:t>
            </a:r>
            <a:r>
              <a:rPr lang="pt-BR" sz="19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ACOLHEMOS sem julgar</a:t>
            </a:r>
            <a:r>
              <a:rPr lang="pt-BR" sz="19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9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6C68C67F-1CE3-E02F-5D76-A020FEE6B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020" y="1080301"/>
            <a:ext cx="1030993" cy="121013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6A7AA50-8546-0E2E-989F-5BECD0136826}"/>
              </a:ext>
            </a:extLst>
          </p:cNvPr>
          <p:cNvSpPr txBox="1"/>
          <p:nvPr/>
        </p:nvSpPr>
        <p:spPr>
          <a:xfrm>
            <a:off x="149903" y="3843396"/>
            <a:ext cx="40023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Quando os/as voluntários/as da PCr entram em um presídio, o que enxergamos não é a pessoa que cometeu um delito e sim o ser humano, a Maria, o José encarcerado....</a:t>
            </a:r>
          </a:p>
        </p:txBody>
      </p:sp>
      <p:pic>
        <p:nvPicPr>
          <p:cNvPr id="6" name="Imagem 5" descr="Uma imagem contendo pessoa, no interior, homem, segurando&#10;&#10;Descrição gerada automaticamente">
            <a:extLst>
              <a:ext uri="{FF2B5EF4-FFF2-40B4-BE49-F238E27FC236}">
                <a16:creationId xmlns:a16="http://schemas.microsoft.com/office/drawing/2014/main" id="{BD3EA10C-2E61-FBB6-6C39-6FEB33533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97542" y="2551375"/>
            <a:ext cx="3190917" cy="2393187"/>
          </a:xfrm>
          <a:prstGeom prst="rect">
            <a:avLst/>
          </a:prstGeom>
        </p:spPr>
      </p:pic>
      <p:pic>
        <p:nvPicPr>
          <p:cNvPr id="8" name="Imagem 7" descr="Grupo de pessoas em pé&#10;&#10;Descrição gerada automaticamente">
            <a:extLst>
              <a:ext uri="{FF2B5EF4-FFF2-40B4-BE49-F238E27FC236}">
                <a16:creationId xmlns:a16="http://schemas.microsoft.com/office/drawing/2014/main" id="{DA01B8C2-6B5A-7DD2-C4A7-891EFDB5D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51" y="890891"/>
            <a:ext cx="3125217" cy="23439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5957757" y="309959"/>
            <a:ext cx="2983043" cy="572700"/>
          </a:xfrm>
          <a:prstGeom prst="rect">
            <a:avLst/>
          </a:prstGeom>
          <a:solidFill>
            <a:srgbClr val="FFC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omic Sans MS" panose="030F0702030302020204" pitchFamily="66" charset="0"/>
              </a:rPr>
              <a:t>Pastoral da escuta 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318956" y="238074"/>
            <a:ext cx="5392415" cy="15108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Evitamos fazer pregações como muitas igrejas pentecostais, rezamos juntas sim, </a:t>
            </a:r>
            <a:r>
              <a:rPr lang="pt-BR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numa postura de escuta</a:t>
            </a:r>
            <a:r>
              <a:rPr lang="pt-BR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partilha da vida e da palavra, celebrando a vida e anunciando a Boa Nova. Ser agente da esperança. </a:t>
            </a:r>
          </a:p>
        </p:txBody>
      </p:sp>
      <p:pic>
        <p:nvPicPr>
          <p:cNvPr id="5" name="Imagem 4" descr="Desenho de uma pessoa&#10;&#10;Descrição gerada automaticamente">
            <a:extLst>
              <a:ext uri="{FF2B5EF4-FFF2-40B4-BE49-F238E27FC236}">
                <a16:creationId xmlns:a16="http://schemas.microsoft.com/office/drawing/2014/main" id="{989CB0CC-F5B2-992A-DBE8-C440E276B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92" y="1493333"/>
            <a:ext cx="2910941" cy="3412093"/>
          </a:xfrm>
          <a:prstGeom prst="rect">
            <a:avLst/>
          </a:prstGeom>
        </p:spPr>
      </p:pic>
      <p:pic>
        <p:nvPicPr>
          <p:cNvPr id="7" name="Imagem 6" descr="Uma imagem contendo pessoa, mesa, no interior, comida&#10;&#10;Descrição gerada automaticamente">
            <a:extLst>
              <a:ext uri="{FF2B5EF4-FFF2-40B4-BE49-F238E27FC236}">
                <a16:creationId xmlns:a16="http://schemas.microsoft.com/office/drawing/2014/main" id="{76F8205D-204F-6080-60D5-0C6C5621D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969" y="1176067"/>
            <a:ext cx="3721820" cy="2791365"/>
          </a:xfrm>
          <a:prstGeom prst="rect">
            <a:avLst/>
          </a:prstGeom>
        </p:spPr>
      </p:pic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AE64BD04-F332-E4A7-E4D1-352C9F24D4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1" t="10418" r="-4505" b="4395"/>
          <a:stretch/>
        </p:blipFill>
        <p:spPr>
          <a:xfrm>
            <a:off x="3824514" y="3318252"/>
            <a:ext cx="4147011" cy="18252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246386" y="184174"/>
            <a:ext cx="8520600" cy="897139"/>
          </a:xfrm>
          <a:prstGeom prst="rect">
            <a:avLst/>
          </a:prstGeom>
          <a:solidFill>
            <a:srgbClr val="FFC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0967"/>
              <a:buFont typeface="Arial"/>
              <a:buNone/>
            </a:pPr>
            <a:r>
              <a:rPr lang="pt-BR" sz="1550" b="1" dirty="0"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lang="pt-BR" sz="2000" b="1" dirty="0">
                <a:latin typeface="Comic Sans MS"/>
                <a:ea typeface="Comic Sans MS"/>
                <a:cs typeface="Comic Sans MS"/>
                <a:sym typeface="Comic Sans MS"/>
              </a:rPr>
              <a:t>3 –  </a:t>
            </a:r>
            <a:r>
              <a:rPr lang="pt-BR" sz="2000" dirty="0">
                <a:latin typeface="Comic Sans MS"/>
                <a:ea typeface="Comic Sans MS"/>
                <a:cs typeface="Comic Sans MS"/>
                <a:sym typeface="Comic Sans MS"/>
              </a:rPr>
              <a:t>JESUS SE COLOCA COMO NECESSITADO,</a:t>
            </a:r>
            <a:r>
              <a:rPr lang="pt-BR" sz="2000" b="1" dirty="0">
                <a:latin typeface="Comic Sans MS"/>
                <a:ea typeface="Comic Sans MS"/>
                <a:cs typeface="Comic Sans MS"/>
                <a:sym typeface="Comic Sans MS"/>
              </a:rPr>
              <a:t> ELE QUE PEDE E DIZ: “ESTOU CONTIGO” E DÁ APOIO, </a:t>
            </a:r>
            <a:r>
              <a:rPr lang="pt-BR" sz="2000" dirty="0">
                <a:latin typeface="Comic Sans MS"/>
                <a:ea typeface="Comic Sans MS"/>
                <a:cs typeface="Comic Sans MS"/>
                <a:sym typeface="Comic Sans MS"/>
              </a:rPr>
              <a:t>DÁ ÁGUA VIVA</a:t>
            </a:r>
            <a:endParaRPr sz="20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1"/>
          </p:nvPr>
        </p:nvSpPr>
        <p:spPr>
          <a:xfrm>
            <a:off x="2801257" y="1168398"/>
            <a:ext cx="3933372" cy="2431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55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64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No primeiro momento </a:t>
            </a:r>
            <a:r>
              <a:rPr lang="pt-BR" sz="64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Jesus pede água, não se impõem</a:t>
            </a:r>
            <a:r>
              <a:rPr lang="pt-BR" sz="64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faz o processo inverso, um </a:t>
            </a:r>
            <a:r>
              <a:rPr lang="pt-BR" sz="64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processo restaurativo </a:t>
            </a:r>
            <a:r>
              <a:rPr lang="pt-BR" sz="64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no tempo certo da Samaritana, com paciência e amor.</a:t>
            </a:r>
            <a:r>
              <a:rPr lang="pt-BR" sz="64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64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64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Quando as mulheres estão na prisão, a quem elas recorrem e por quem sentem-se apoiadas? :</a:t>
            </a:r>
            <a:r>
              <a:rPr lang="pt-BR" sz="6400" dirty="0"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sz="64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endParaRPr sz="375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3750" b="1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endParaRPr dirty="0"/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Imagem 2" descr="Pintura de rosto de pessoa colorido&#10;&#10;Descrição gerada automaticamente com confiança média">
            <a:extLst>
              <a:ext uri="{FF2B5EF4-FFF2-40B4-BE49-F238E27FC236}">
                <a16:creationId xmlns:a16="http://schemas.microsoft.com/office/drawing/2014/main" id="{93F74C9F-38F2-05DA-6A87-BC6C3BFD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6" y="1401641"/>
            <a:ext cx="2427241" cy="356947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9902FF6-47BE-6B75-034E-A2728F8BD7C6}"/>
              </a:ext>
            </a:extLst>
          </p:cNvPr>
          <p:cNvSpPr txBox="1"/>
          <p:nvPr/>
        </p:nvSpPr>
        <p:spPr>
          <a:xfrm>
            <a:off x="3368726" y="3686628"/>
            <a:ext cx="3253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Da família?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Da  sociedade?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Da  justiça?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Da Administração penitenciária?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Do Estado?</a:t>
            </a:r>
          </a:p>
          <a:p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B1FAA61-A7B5-9B9C-BED6-37551837F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629" y="1401641"/>
            <a:ext cx="2345796" cy="35142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311700" y="263597"/>
            <a:ext cx="8520600" cy="572700"/>
          </a:xfrm>
          <a:prstGeom prst="rect">
            <a:avLst/>
          </a:prstGeom>
          <a:solidFill>
            <a:srgbClr val="FFC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omic Sans MS"/>
                <a:ea typeface="Comic Sans MS"/>
                <a:cs typeface="Comic Sans MS"/>
                <a:sym typeface="Comic Sans MS"/>
              </a:rPr>
              <a:t>A Pastoral Carcerária – somos agentes da ESPERANÇA?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1"/>
          </p:nvPr>
        </p:nvSpPr>
        <p:spPr>
          <a:xfrm>
            <a:off x="311700" y="942934"/>
            <a:ext cx="8520600" cy="13015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 dirty="0">
                <a:solidFill>
                  <a:schemeClr val="dk1"/>
                </a:solidFill>
              </a:rPr>
              <a:t>D</a:t>
            </a:r>
            <a:r>
              <a:rPr lang="pt-BR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entro do cárcere</a:t>
            </a:r>
            <a:r>
              <a:rPr lang="pt-BR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pt-BR" b="1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ANUNCIAMOS</a:t>
            </a:r>
            <a:r>
              <a:rPr lang="pt-BR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a boa nova de Jesus. E muitas vezes para as mulheres que não recebem visitas, representamos sua família. Somos agentes da esperança.</a:t>
            </a: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E932964-FE33-FECC-D24F-8F41745C58C7}"/>
              </a:ext>
            </a:extLst>
          </p:cNvPr>
          <p:cNvSpPr txBox="1"/>
          <p:nvPr/>
        </p:nvSpPr>
        <p:spPr>
          <a:xfrm>
            <a:off x="3505686" y="2517898"/>
            <a:ext cx="33074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latin typeface="Comic Sans MS" panose="030F0702030302020204" pitchFamily="66" charset="0"/>
              </a:rPr>
              <a:t>Fora do cárcere </a:t>
            </a:r>
            <a:r>
              <a:rPr lang="pt-BR" sz="1800" dirty="0">
                <a:latin typeface="Comic Sans MS" panose="030F0702030302020204" pitchFamily="66" charset="0"/>
              </a:rPr>
              <a:t>somos a voz das privadas de liberdade. </a:t>
            </a:r>
            <a:r>
              <a:rPr lang="pt-BR" sz="1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DENUNCIAMOS</a:t>
            </a:r>
            <a:r>
              <a:rPr lang="pt-BR" sz="1800" dirty="0">
                <a:latin typeface="Comic Sans MS" panose="030F0702030302020204" pitchFamily="66" charset="0"/>
              </a:rPr>
              <a:t> as injustiças, </a:t>
            </a:r>
          </a:p>
          <a:p>
            <a:r>
              <a:rPr lang="pt-BR" sz="1800" dirty="0">
                <a:latin typeface="Comic Sans MS" panose="030F0702030302020204" pitchFamily="66" charset="0"/>
              </a:rPr>
              <a:t>as torturas e os maus-tratos, lutamos pelo sonho de Deus: por um mundo sem cárcere.</a:t>
            </a:r>
          </a:p>
        </p:txBody>
      </p:sp>
      <p:pic>
        <p:nvPicPr>
          <p:cNvPr id="6" name="Imagem 5" descr="Grupo de pessoas em pé&#10;&#10;Descrição gerada automaticamente com confiança baixa">
            <a:extLst>
              <a:ext uri="{FF2B5EF4-FFF2-40B4-BE49-F238E27FC236}">
                <a16:creationId xmlns:a16="http://schemas.microsoft.com/office/drawing/2014/main" id="{105BF942-DEA4-8550-A618-EE90E1964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2400" y="2571749"/>
            <a:ext cx="3179562" cy="1923625"/>
          </a:xfrm>
          <a:prstGeom prst="rect">
            <a:avLst/>
          </a:prstGeom>
        </p:spPr>
      </p:pic>
      <p:pic>
        <p:nvPicPr>
          <p:cNvPr id="8" name="Imagem 7" descr="Homem ao lado de uma placa&#10;&#10;Descrição gerada automaticamente com confiança média">
            <a:extLst>
              <a:ext uri="{FF2B5EF4-FFF2-40B4-BE49-F238E27FC236}">
                <a16:creationId xmlns:a16="http://schemas.microsoft.com/office/drawing/2014/main" id="{C376E96A-075A-1BA9-297A-E05FB80FC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355" y="2100035"/>
            <a:ext cx="2178445" cy="21784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>
            <a:spLocks noGrp="1"/>
          </p:cNvSpPr>
          <p:nvPr>
            <p:ph type="title"/>
          </p:nvPr>
        </p:nvSpPr>
        <p:spPr>
          <a:xfrm>
            <a:off x="1197072" y="108857"/>
            <a:ext cx="7729214" cy="602343"/>
          </a:xfrm>
          <a:prstGeom prst="rect">
            <a:avLst/>
          </a:prstGeom>
          <a:solidFill>
            <a:srgbClr val="FFC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Agua viva – O sonho de deus: Mundo sem cárceres </a:t>
            </a:r>
            <a:endParaRPr dirty="0"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1"/>
          </p:nvPr>
        </p:nvSpPr>
        <p:spPr>
          <a:xfrm>
            <a:off x="217714" y="711200"/>
            <a:ext cx="8520600" cy="11541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Buscamos que as </a:t>
            </a:r>
            <a:r>
              <a:rPr lang="pt-BR" sz="1600" b="1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políticas públicas </a:t>
            </a:r>
            <a:r>
              <a:rPr lang="pt-BR" sz="16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 essa população sejam postas em prática, para que elas tenham acesso à justiça, tratamento de saúde para as pessoas com dependência química.</a:t>
            </a:r>
            <a:endParaRPr sz="16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8B0D050-4CBE-DBC8-0236-66DDC8F41311}"/>
              </a:ext>
            </a:extLst>
          </p:cNvPr>
          <p:cNvSpPr txBox="1"/>
          <p:nvPr/>
        </p:nvSpPr>
        <p:spPr>
          <a:xfrm>
            <a:off x="186094" y="1863501"/>
            <a:ext cx="5591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/>
              <a:t>No Brasil 56% dos brasileiros são Pretos e Pardos </a:t>
            </a:r>
            <a:r>
              <a:rPr lang="pt-BR" sz="1600" dirty="0"/>
              <a:t>e representam 75% dos mortos pela polícia, 67% de toda população carcerária, 66% dos desempregados. 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B87F886-7E44-3954-D8B5-1BF5D85E0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201" y="1648619"/>
            <a:ext cx="2942626" cy="115411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2C15EFF-12AE-84F6-0E47-CF2FFF740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455" y="3016734"/>
            <a:ext cx="2665831" cy="1926544"/>
          </a:xfrm>
          <a:prstGeom prst="rect">
            <a:avLst/>
          </a:prstGeom>
        </p:spPr>
      </p:pic>
      <p:pic>
        <p:nvPicPr>
          <p:cNvPr id="8" name="Imagem 7" descr="Desenho de uma mulher&#10;&#10;Descrição gerada automaticamente">
            <a:extLst>
              <a:ext uri="{FF2B5EF4-FFF2-40B4-BE49-F238E27FC236}">
                <a16:creationId xmlns:a16="http://schemas.microsoft.com/office/drawing/2014/main" id="{FA35F448-75BE-604A-EBDC-E2F836EF0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2" y="2932270"/>
            <a:ext cx="3145393" cy="20969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0415475-489A-EAB7-50F9-3A462EB3BE0D}"/>
              </a:ext>
            </a:extLst>
          </p:cNvPr>
          <p:cNvSpPr txBox="1"/>
          <p:nvPr/>
        </p:nvSpPr>
        <p:spPr>
          <a:xfrm>
            <a:off x="3298568" y="2939932"/>
            <a:ext cx="288471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cada 23 min. um jovem negro é abordado de forma irregular pela polícia.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Um jovem negro tem 2,5 vezes mais chances de ser assassinado que um jovem branco.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888</Words>
  <Application>Microsoft Office PowerPoint</Application>
  <PresentationFormat>Apresentação na tela (16:9)</PresentationFormat>
  <Paragraphs>73</Paragraphs>
  <Slides>14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Arial</vt:lpstr>
      <vt:lpstr>Comic Sans MS</vt:lpstr>
      <vt:lpstr>Wingdings</vt:lpstr>
      <vt:lpstr>Simple Light</vt:lpstr>
      <vt:lpstr>Apresentação do PowerPoint</vt:lpstr>
      <vt:lpstr>1 - Jesus que ESPERA e vai ao ENCONTRO </vt:lpstr>
      <vt:lpstr>PASTORAL CARCERÁRIA E AS MULHERES PRIVADAS DE LIBERDADE</vt:lpstr>
      <vt:lpstr>Apresentação do PowerPoint</vt:lpstr>
      <vt:lpstr>             2 –  JESUS QUE ESCUTA </vt:lpstr>
      <vt:lpstr>Pastoral da escuta </vt:lpstr>
      <vt:lpstr>   3 –  JESUS SE COLOCA COMO NECESSITADO, ELE QUE PEDE E DIZ: “ESTOU CONTIGO” E DÁ APOIO, DÁ ÁGUA VIVA </vt:lpstr>
      <vt:lpstr>A Pastoral Carcerária – somos agentes da ESPERANÇA?</vt:lpstr>
      <vt:lpstr>Agua viva – O sonho de deus: Mundo sem cárceres </vt:lpstr>
      <vt:lpstr>Agua viva – O sonho de deus: Mundo sem cárceres </vt:lpstr>
      <vt:lpstr>Apresentação do PowerPoint</vt:lpstr>
      <vt:lpstr>    4 – VOLTANDO NA PIRÂMIDE PRISIONAL PARA AS MAIS EXCLUÍDAS 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(LOgo)Pastoral Carcerária sem Fronteiras Mulheres e Minorias. Realidade Carcerária e Direitos </dc:title>
  <cp:lastModifiedBy>Petra Pfaller</cp:lastModifiedBy>
  <cp:revision>49</cp:revision>
  <dcterms:modified xsi:type="dcterms:W3CDTF">2023-06-18T14:07:19Z</dcterms:modified>
</cp:coreProperties>
</file>