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slideLayouts/slideLayout10.xml" ContentType="application/vnd.openxmlformats-officedocument.presentationml.slideLayout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tags/tag17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606" autoAdjust="0"/>
  </p:normalViewPr>
  <p:slideViewPr>
    <p:cSldViewPr>
      <p:cViewPr>
        <p:scale>
          <a:sx n="80" d="100"/>
          <a:sy n="80" d="100"/>
        </p:scale>
        <p:origin x="-106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4A92EBE0-67EB-4FD4-A422-B154D2212FF9}" type="datetimeFigureOut">
              <a:rPr lang="pt-BR" smtClean="0"/>
              <a:pPr/>
              <a:t>06/03/2014</a:t>
            </a:fld>
            <a:endParaRPr lang="pt-BR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08C8A660-B63F-4F9D-BC51-31E402E9A8A1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2EBE0-67EB-4FD4-A422-B154D2212FF9}" type="datetimeFigureOut">
              <a:rPr lang="pt-BR" smtClean="0"/>
              <a:pPr/>
              <a:t>06/03/2014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8A660-B63F-4F9D-BC51-31E402E9A8A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2EBE0-67EB-4FD4-A422-B154D2212FF9}" type="datetimeFigureOut">
              <a:rPr lang="pt-BR" smtClean="0"/>
              <a:pPr/>
              <a:t>06/03/2014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8A660-B63F-4F9D-BC51-31E402E9A8A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2EBE0-67EB-4FD4-A422-B154D2212FF9}" type="datetimeFigureOut">
              <a:rPr lang="pt-BR" smtClean="0"/>
              <a:pPr/>
              <a:t>06/03/2014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8A660-B63F-4F9D-BC51-31E402E9A8A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2EBE0-67EB-4FD4-A422-B154D2212FF9}" type="datetimeFigureOut">
              <a:rPr lang="pt-BR" smtClean="0"/>
              <a:pPr/>
              <a:t>06/03/2014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8A660-B63F-4F9D-BC51-31E402E9A8A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2EBE0-67EB-4FD4-A422-B154D2212FF9}" type="datetimeFigureOut">
              <a:rPr lang="pt-BR" smtClean="0"/>
              <a:pPr/>
              <a:t>06/03/2014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8A660-B63F-4F9D-BC51-31E402E9A8A1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2EBE0-67EB-4FD4-A422-B154D2212FF9}" type="datetimeFigureOut">
              <a:rPr lang="pt-BR" smtClean="0"/>
              <a:pPr/>
              <a:t>06/03/2014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8A660-B63F-4F9D-BC51-31E402E9A8A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2EBE0-67EB-4FD4-A422-B154D2212FF9}" type="datetimeFigureOut">
              <a:rPr lang="pt-BR" smtClean="0"/>
              <a:pPr/>
              <a:t>06/03/2014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8A660-B63F-4F9D-BC51-31E402E9A8A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2EBE0-67EB-4FD4-A422-B154D2212FF9}" type="datetimeFigureOut">
              <a:rPr lang="pt-BR" smtClean="0"/>
              <a:pPr/>
              <a:t>06/03/2014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8A660-B63F-4F9D-BC51-31E402E9A8A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2EBE0-67EB-4FD4-A422-B154D2212FF9}" type="datetimeFigureOut">
              <a:rPr lang="pt-BR" smtClean="0"/>
              <a:pPr/>
              <a:t>06/03/2014</a:t>
            </a:fld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8A660-B63F-4F9D-BC51-31E402E9A8A1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2EBE0-67EB-4FD4-A422-B154D2212FF9}" type="datetimeFigureOut">
              <a:rPr lang="pt-BR" smtClean="0"/>
              <a:pPr/>
              <a:t>06/03/2014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8A660-B63F-4F9D-BC51-31E402E9A8A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4A92EBE0-67EB-4FD4-A422-B154D2212FF9}" type="datetimeFigureOut">
              <a:rPr lang="pt-BR" smtClean="0"/>
              <a:pPr/>
              <a:t>06/03/2014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08C8A660-B63F-4F9D-BC51-31E402E9A8A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860032" y="2420888"/>
            <a:ext cx="3313355" cy="1702160"/>
          </a:xfrm>
        </p:spPr>
        <p:txBody>
          <a:bodyPr>
            <a:normAutofit fontScale="90000"/>
          </a:bodyPr>
          <a:lstStyle/>
          <a:p>
            <a:r>
              <a:rPr lang="pt-BR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Pastoral Carcerária</a:t>
            </a:r>
            <a:endParaRPr lang="pt-BR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572000" y="4797152"/>
            <a:ext cx="3672408" cy="1260629"/>
          </a:xfrm>
        </p:spPr>
        <p:txBody>
          <a:bodyPr>
            <a:normAutofit lnSpcReduction="10000"/>
          </a:bodyPr>
          <a:lstStyle/>
          <a:p>
            <a:pPr algn="ctr"/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Discípulos e Missionários de </a:t>
            </a:r>
          </a:p>
          <a:p>
            <a:pPr algn="ctr"/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Jesus Cristo</a:t>
            </a:r>
            <a:endParaRPr lang="pt-B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36219"/>
          <a:stretch/>
        </p:blipFill>
        <p:spPr bwMode="auto">
          <a:xfrm>
            <a:off x="5090508" y="283836"/>
            <a:ext cx="2635392" cy="18000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268760"/>
            <a:ext cx="3456384" cy="528921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3486237295"/>
      </p:ext>
    </p:extLst>
  </p:cSld>
  <p:clrMapOvr>
    <a:masterClrMapping/>
  </p:clrMapOvr>
  <p:transition advTm="1528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7848872" cy="1143000"/>
          </a:xfrm>
        </p:spPr>
        <p:txBody>
          <a:bodyPr>
            <a:normAutofit/>
          </a:bodyPr>
          <a:lstStyle/>
          <a:p>
            <a:pPr marL="457200" indent="-457200">
              <a:buFont typeface="Courier New" pitchFamily="49" charset="0"/>
              <a:buChar char="o"/>
            </a:pP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dimensões humanas da pessoa presa</a:t>
            </a:r>
            <a:endParaRPr 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18647" y="1556792"/>
            <a:ext cx="3547570" cy="576064"/>
          </a:xfrm>
        </p:spPr>
        <p:txBody>
          <a:bodyPr/>
          <a:lstStyle/>
          <a:p>
            <a:pPr>
              <a:buFont typeface="Courier New" pitchFamily="49" charset="0"/>
              <a:buChar char="o"/>
            </a:pP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Questão emocional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611560" y="6515912"/>
            <a:ext cx="5640885" cy="54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 algn="ctr">
              <a:buNone/>
            </a:pPr>
            <a:r>
              <a:rPr lang="pt-BR" sz="1800" dirty="0" smtClean="0">
                <a:solidFill>
                  <a:schemeClr val="tx1"/>
                </a:solidFill>
              </a:rPr>
              <a:t>Discípulos e Missionários de Jesus Cristo</a:t>
            </a:r>
            <a:endParaRPr lang="pt-BR" sz="1800" dirty="0">
              <a:solidFill>
                <a:schemeClr val="tx1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35694"/>
          <a:stretch/>
        </p:blipFill>
        <p:spPr bwMode="auto">
          <a:xfrm>
            <a:off x="465044" y="6318000"/>
            <a:ext cx="722905" cy="5400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1115616" y="2204864"/>
            <a:ext cx="7560840" cy="93610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 algn="ctr">
              <a:buNone/>
            </a:pPr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</a:rPr>
              <a:t>“Perde-se o direito de ser considerado um membro confiável da sociedade organizada”</a:t>
            </a:r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pt-BR" sz="1700" dirty="0" smtClean="0">
                <a:solidFill>
                  <a:schemeClr val="accent1">
                    <a:lumMod val="75000"/>
                  </a:schemeClr>
                </a:solidFill>
              </a:rPr>
              <a:t>pela lei</a:t>
            </a:r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pt-BR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1085350" y="3236493"/>
            <a:ext cx="4278738" cy="57606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 isso a pessoa presa vive: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Espaço Reservado para Conteúdo 2"/>
          <p:cNvSpPr txBox="1">
            <a:spLocks/>
          </p:cNvSpPr>
          <p:nvPr/>
        </p:nvSpPr>
        <p:spPr>
          <a:xfrm>
            <a:off x="3851920" y="4231404"/>
            <a:ext cx="4752528" cy="57606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pouco que se tem é confiscado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Espaço Reservado para Conteúdo 2"/>
          <p:cNvSpPr txBox="1">
            <a:spLocks/>
          </p:cNvSpPr>
          <p:nvPr/>
        </p:nvSpPr>
        <p:spPr>
          <a:xfrm>
            <a:off x="3851920" y="3812557"/>
            <a:ext cx="4752528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num clima de humilhação</a:t>
            </a:r>
            <a:endParaRPr lang="pt-B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Espaço Reservado para Conteúdo 2"/>
          <p:cNvSpPr txBox="1">
            <a:spLocks/>
          </p:cNvSpPr>
          <p:nvPr/>
        </p:nvSpPr>
        <p:spPr>
          <a:xfrm>
            <a:off x="3898430" y="4564925"/>
            <a:ext cx="3816424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Perda da </a:t>
            </a:r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identidade</a:t>
            </a:r>
            <a:endParaRPr lang="pt-B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Espaço Reservado para Conteúdo 2"/>
          <p:cNvSpPr txBox="1">
            <a:spLocks/>
          </p:cNvSpPr>
          <p:nvPr/>
        </p:nvSpPr>
        <p:spPr>
          <a:xfrm>
            <a:off x="1868009" y="5938844"/>
            <a:ext cx="5944349" cy="57606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>
              <a:buNone/>
            </a:pPr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privação da liberdade é fonte de muita dor</a:t>
            </a:r>
            <a:endParaRPr lang="pt-BR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Espaço Reservado para Conteúdo 2"/>
          <p:cNvSpPr txBox="1">
            <a:spLocks/>
          </p:cNvSpPr>
          <p:nvPr/>
        </p:nvSpPr>
        <p:spPr>
          <a:xfrm>
            <a:off x="3707904" y="5002503"/>
            <a:ext cx="4658907" cy="57606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Wingdings" pitchFamily="2" charset="2"/>
              <a:buChar char="Ø"/>
            </a:pPr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Precariedade das condições de saúde e </a:t>
            </a:r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alimentação</a:t>
            </a:r>
            <a:endParaRPr lang="pt-B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2957059285"/>
      </p:ext>
    </p:extLst>
  </p:cSld>
  <p:clrMapOvr>
    <a:masterClrMapping/>
  </p:clrMapOvr>
  <p:transition advTm="3079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eta para a esquerda 13"/>
          <p:cNvSpPr/>
          <p:nvPr/>
        </p:nvSpPr>
        <p:spPr>
          <a:xfrm>
            <a:off x="6540895" y="3272764"/>
            <a:ext cx="766891" cy="3600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Seta para a direita 14"/>
          <p:cNvSpPr/>
          <p:nvPr/>
        </p:nvSpPr>
        <p:spPr>
          <a:xfrm>
            <a:off x="2592096" y="3256202"/>
            <a:ext cx="893008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91879" y="116632"/>
            <a:ext cx="8064896" cy="1143000"/>
          </a:xfrm>
        </p:spPr>
        <p:txBody>
          <a:bodyPr>
            <a:normAutofit/>
          </a:bodyPr>
          <a:lstStyle/>
          <a:p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ESTADO x cumprimento com suas obrigações </a:t>
            </a:r>
            <a:endParaRPr 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30029" y="1412775"/>
            <a:ext cx="7760083" cy="1662077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Confinamento de pessoas em condições degradantes e </a:t>
            </a:r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desumanas</a:t>
            </a:r>
            <a:endParaRPr lang="pt-BR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Ø"/>
            </a:pPr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Faltam recursos humanos e </a:t>
            </a:r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materiais</a:t>
            </a:r>
          </a:p>
          <a:p>
            <a:pPr>
              <a:buFont typeface="Wingdings" pitchFamily="2" charset="2"/>
              <a:buChar char="Ø"/>
            </a:pPr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prisões, em sua grande </a:t>
            </a:r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maioria </a:t>
            </a:r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são causas da propagação de doenças</a:t>
            </a:r>
          </a:p>
          <a:p>
            <a:pPr>
              <a:buFont typeface="Wingdings" pitchFamily="2" charset="2"/>
              <a:buChar char="Ø"/>
            </a:pPr>
            <a:endParaRPr lang="pt-B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Ø"/>
            </a:pPr>
            <a:endParaRPr lang="pt-BR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8580" indent="0">
              <a:buNone/>
            </a:pPr>
            <a:endParaRPr lang="pt-BR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Ø"/>
            </a:pPr>
            <a:endParaRPr lang="pt-B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611560" y="6515912"/>
            <a:ext cx="5640885" cy="54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 algn="ctr">
              <a:buNone/>
            </a:pPr>
            <a:r>
              <a:rPr lang="pt-BR" sz="1800" dirty="0" smtClean="0">
                <a:solidFill>
                  <a:schemeClr val="tx1"/>
                </a:solidFill>
              </a:rPr>
              <a:t>Discípulos e Missionários de Jesus Cristo</a:t>
            </a:r>
            <a:endParaRPr lang="pt-BR" sz="1800" dirty="0">
              <a:solidFill>
                <a:schemeClr val="tx1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35694"/>
          <a:stretch/>
        </p:blipFill>
        <p:spPr bwMode="auto">
          <a:xfrm>
            <a:off x="465044" y="6318000"/>
            <a:ext cx="722905" cy="5400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3485104" y="3202232"/>
            <a:ext cx="2808312" cy="639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 algn="ctr">
              <a:buNone/>
            </a:pPr>
            <a:r>
              <a:rPr lang="pt-BR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SUPERLOTAÇÃO</a:t>
            </a:r>
            <a:endParaRPr lang="pt-BR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1" name="Espaço Reservado para Conteúdo 2"/>
          <p:cNvSpPr txBox="1">
            <a:spLocks/>
          </p:cNvSpPr>
          <p:nvPr/>
        </p:nvSpPr>
        <p:spPr>
          <a:xfrm>
            <a:off x="1623095" y="5337212"/>
            <a:ext cx="6711512" cy="936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 algn="ctr">
              <a:buNone/>
            </a:pPr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Ninguém se educa sendo submetido a tratamento desumano</a:t>
            </a:r>
            <a:endParaRPr lang="pt-BR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Espaço Reservado para Conteúdo 2"/>
          <p:cNvSpPr txBox="1">
            <a:spLocks/>
          </p:cNvSpPr>
          <p:nvPr/>
        </p:nvSpPr>
        <p:spPr>
          <a:xfrm>
            <a:off x="1166344" y="4437112"/>
            <a:ext cx="2851503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pt-B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RE-EDUCAÇÃO?</a:t>
            </a:r>
            <a:endParaRPr lang="pt-BR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Espaço Reservado para Conteúdo 2"/>
          <p:cNvSpPr txBox="1">
            <a:spLocks/>
          </p:cNvSpPr>
          <p:nvPr/>
        </p:nvSpPr>
        <p:spPr>
          <a:xfrm>
            <a:off x="5538609" y="4437112"/>
            <a:ext cx="2851503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pt-B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SOCIALIZAÇÃO?</a:t>
            </a:r>
            <a:endParaRPr lang="pt-BR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442894949"/>
      </p:ext>
    </p:extLst>
  </p:cSld>
  <p:clrMapOvr>
    <a:masterClrMapping/>
  </p:clrMapOvr>
  <p:transition advTm="3436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2" grpId="0"/>
      <p:bldP spid="3" grpId="0" build="p"/>
      <p:bldP spid="6" grpId="0"/>
      <p:bldP spid="11" grpId="0"/>
      <p:bldP spid="11" grpId="1"/>
      <p:bldP spid="25" grpId="0"/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7584" y="188640"/>
            <a:ext cx="7024744" cy="1143000"/>
          </a:xfrm>
        </p:spPr>
        <p:txBody>
          <a:bodyPr>
            <a:normAutofit/>
          </a:bodyPr>
          <a:lstStyle/>
          <a:p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questão da religiosidade</a:t>
            </a:r>
            <a:endParaRPr 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412776"/>
            <a:ext cx="7488832" cy="504056"/>
          </a:xfrm>
        </p:spPr>
        <p:txBody>
          <a:bodyPr>
            <a:normAutofit/>
          </a:bodyPr>
          <a:lstStyle/>
          <a:p>
            <a:pPr algn="ctr">
              <a:buFont typeface="Courier New" pitchFamily="49" charset="0"/>
              <a:buChar char="o"/>
            </a:pPr>
            <a:r>
              <a:rPr lang="pt-B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trabalho da Pastoral Carcerária: </a:t>
            </a:r>
            <a:endParaRPr lang="pt-BR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611560" y="6515912"/>
            <a:ext cx="5640885" cy="54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 algn="ctr">
              <a:buNone/>
            </a:pPr>
            <a:r>
              <a:rPr lang="pt-BR" sz="1800" dirty="0" smtClean="0">
                <a:solidFill>
                  <a:schemeClr val="tx1"/>
                </a:solidFill>
              </a:rPr>
              <a:t>Discípulos e Missionários de Jesus Cristo</a:t>
            </a:r>
            <a:endParaRPr lang="pt-BR" sz="1800" dirty="0">
              <a:solidFill>
                <a:schemeClr val="tx1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35694"/>
          <a:stretch/>
        </p:blipFill>
        <p:spPr bwMode="auto">
          <a:xfrm>
            <a:off x="465044" y="6318000"/>
            <a:ext cx="722905" cy="5400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tângulo 5"/>
          <p:cNvSpPr/>
          <p:nvPr/>
        </p:nvSpPr>
        <p:spPr>
          <a:xfrm>
            <a:off x="2915816" y="1988840"/>
            <a:ext cx="55446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pt-B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compromisso com a pessoa </a:t>
            </a:r>
            <a:r>
              <a:rPr lang="pt-B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presa</a:t>
            </a: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2843808" y="2348880"/>
            <a:ext cx="5472608" cy="6954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Wingdings" pitchFamily="2" charset="2"/>
              <a:buChar char="Ø"/>
            </a:pPr>
            <a:r>
              <a:rPr lang="pt-B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Diálogo ecumênico e inter-religioso em prol da defesa da vida</a:t>
            </a:r>
            <a:endParaRPr lang="pt-BR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Espaço Reservado para Conteúdo 2"/>
          <p:cNvSpPr txBox="1">
            <a:spLocks/>
          </p:cNvSpPr>
          <p:nvPr/>
        </p:nvSpPr>
        <p:spPr>
          <a:xfrm>
            <a:off x="1000100" y="5572140"/>
            <a:ext cx="7488832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 algn="ctr">
              <a:buNone/>
            </a:pPr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UM DIFERENCIAL PARA O SISTEMA PRISIONAL</a:t>
            </a:r>
            <a:endParaRPr lang="pt-BR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268" name="Picture 4" descr="http://carceraria.org.br/wp-content/themes/minhaparoquia/img/logomarc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20688" y="3382591"/>
            <a:ext cx="5236359" cy="18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3050713813"/>
      </p:ext>
    </p:extLst>
  </p:cSld>
  <p:clrMapOvr>
    <a:masterClrMapping/>
  </p:clrMapOvr>
  <p:transition advTm="1925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/>
      <p:bldP spid="7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5576" y="548680"/>
            <a:ext cx="7024744" cy="1143000"/>
          </a:xfrm>
        </p:spPr>
        <p:txBody>
          <a:bodyPr>
            <a:normAutofit/>
          </a:bodyPr>
          <a:lstStyle/>
          <a:p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Missão do agente da </a:t>
            </a: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PCr </a:t>
            </a: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 a formação cristã nos cárceres</a:t>
            </a:r>
            <a:endParaRPr 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71600" y="1844824"/>
            <a:ext cx="3528508" cy="529284"/>
          </a:xfrm>
        </p:spPr>
        <p:txBody>
          <a:bodyPr>
            <a:normAutofit fontScale="92500"/>
          </a:bodyPr>
          <a:lstStyle/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Discípulo missionário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611560" y="6515912"/>
            <a:ext cx="5640885" cy="54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 algn="ctr">
              <a:buNone/>
            </a:pPr>
            <a:r>
              <a:rPr lang="pt-BR" sz="1800" dirty="0" smtClean="0">
                <a:solidFill>
                  <a:schemeClr val="tx1"/>
                </a:solidFill>
              </a:rPr>
              <a:t>Discípulos e Missionários de Jesus Cristo</a:t>
            </a:r>
            <a:endParaRPr lang="pt-BR" sz="1800" dirty="0">
              <a:solidFill>
                <a:schemeClr val="tx1"/>
              </a:solidFill>
            </a:endParaRPr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763960" y="6668312"/>
            <a:ext cx="5640885" cy="54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 algn="ctr">
              <a:buNone/>
            </a:pPr>
            <a:r>
              <a:rPr lang="pt-BR" sz="1800" dirty="0" smtClean="0">
                <a:solidFill>
                  <a:schemeClr val="tx1"/>
                </a:solidFill>
              </a:rPr>
              <a:t>Discípulos e Missionários de Jesus Cristo</a:t>
            </a:r>
            <a:endParaRPr lang="pt-BR" sz="1800" dirty="0">
              <a:solidFill>
                <a:schemeClr val="tx1"/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35694"/>
          <a:stretch/>
        </p:blipFill>
        <p:spPr bwMode="auto">
          <a:xfrm>
            <a:off x="465044" y="6318000"/>
            <a:ext cx="722905" cy="5400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3432002" y="2320998"/>
            <a:ext cx="4956422" cy="5292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>
              <a:buNone/>
            </a:pPr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Instrumento de Deus</a:t>
            </a:r>
            <a:endParaRPr lang="pt-B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Espaço Reservado para Conteúdo 2"/>
          <p:cNvSpPr txBox="1">
            <a:spLocks/>
          </p:cNvSpPr>
          <p:nvPr/>
        </p:nvSpPr>
        <p:spPr>
          <a:xfrm>
            <a:off x="3404471" y="2735009"/>
            <a:ext cx="4956422" cy="5292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>
              <a:buNone/>
            </a:pPr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Guia que conduz a pessoa a Deus e ao seu Reino</a:t>
            </a:r>
            <a:endParaRPr lang="pt-B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Espaço Reservado para Conteúdo 2"/>
          <p:cNvSpPr txBox="1">
            <a:spLocks/>
          </p:cNvSpPr>
          <p:nvPr/>
        </p:nvSpPr>
        <p:spPr>
          <a:xfrm>
            <a:off x="3500430" y="3357562"/>
            <a:ext cx="4956422" cy="7198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>
              <a:buNone/>
            </a:pPr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ua missão é: </a:t>
            </a:r>
            <a:r>
              <a:rPr lang="pt-B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fazer discípulo ao encontro </a:t>
            </a:r>
            <a:r>
              <a:rPr lang="pt-B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íntimo </a:t>
            </a:r>
            <a:r>
              <a:rPr lang="pt-B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 Jesus Cristo </a:t>
            </a:r>
            <a:endParaRPr lang="pt-BR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Seta para a direita 13"/>
          <p:cNvSpPr/>
          <p:nvPr/>
        </p:nvSpPr>
        <p:spPr>
          <a:xfrm>
            <a:off x="2915816" y="2320998"/>
            <a:ext cx="488655" cy="26464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0000"/>
              </a:solidFill>
            </a:endParaRPr>
          </a:p>
        </p:txBody>
      </p:sp>
      <p:sp>
        <p:nvSpPr>
          <p:cNvPr id="15" name="Seta para a direita 14"/>
          <p:cNvSpPr/>
          <p:nvPr/>
        </p:nvSpPr>
        <p:spPr>
          <a:xfrm>
            <a:off x="2915815" y="2877771"/>
            <a:ext cx="488655" cy="26464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Seta para a direita 15"/>
          <p:cNvSpPr/>
          <p:nvPr/>
        </p:nvSpPr>
        <p:spPr>
          <a:xfrm>
            <a:off x="2949886" y="3429000"/>
            <a:ext cx="488655" cy="26464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Título 1"/>
          <p:cNvSpPr txBox="1">
            <a:spLocks/>
          </p:cNvSpPr>
          <p:nvPr/>
        </p:nvSpPr>
        <p:spPr>
          <a:xfrm>
            <a:off x="611560" y="4725144"/>
            <a:ext cx="7992888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formação cristã, à luz da Palavra de Deus, compromete-se de maneira preferencial pelos marginalizados e sofredores</a:t>
            </a:r>
            <a:endParaRPr lang="pt-B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951807531"/>
      </p:ext>
    </p:extLst>
  </p:cSld>
  <p:clrMapOvr>
    <a:masterClrMapping/>
  </p:clrMapOvr>
  <p:transition advTm="2893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7" grpId="0"/>
      <p:bldP spid="9" grpId="0"/>
      <p:bldP spid="10" grpId="0"/>
      <p:bldP spid="14" grpId="0" animBg="1"/>
      <p:bldP spid="15" grpId="0" animBg="1"/>
      <p:bldP spid="16" grpId="0" animBg="1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024744" cy="1143000"/>
          </a:xfrm>
        </p:spPr>
        <p:txBody>
          <a:bodyPr>
            <a:normAutofit/>
          </a:bodyPr>
          <a:lstStyle/>
          <a:p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Cabe aos agentes da </a:t>
            </a: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PCr</a:t>
            </a:r>
            <a:endParaRPr 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26496" y="1484784"/>
            <a:ext cx="6777317" cy="864096"/>
          </a:xfrm>
        </p:spPr>
        <p:txBody>
          <a:bodyPr>
            <a:normAutofit/>
          </a:bodyPr>
          <a:lstStyle/>
          <a:p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Levar as pessoas presas à</a:t>
            </a:r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reflexão crítica sobre as causas e o processo de empobrecimento</a:t>
            </a:r>
            <a:endParaRPr lang="pt-B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611560" y="6515912"/>
            <a:ext cx="5640885" cy="54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 algn="ctr">
              <a:buNone/>
            </a:pPr>
            <a:r>
              <a:rPr lang="pt-BR" sz="1800" dirty="0" smtClean="0">
                <a:solidFill>
                  <a:schemeClr val="tx1"/>
                </a:solidFill>
              </a:rPr>
              <a:t>Discípulos e Missionários de Jesus Cristo</a:t>
            </a:r>
            <a:endParaRPr lang="pt-BR" sz="1800" dirty="0">
              <a:solidFill>
                <a:schemeClr val="tx1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35694"/>
          <a:stretch/>
        </p:blipFill>
        <p:spPr bwMode="auto">
          <a:xfrm>
            <a:off x="465044" y="6318000"/>
            <a:ext cx="722905" cy="5400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810618" y="2276872"/>
            <a:ext cx="6777317" cy="864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Incentivar todos à comunhão, </a:t>
            </a:r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à solidariedade</a:t>
            </a:r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à </a:t>
            </a:r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justiça e </a:t>
            </a:r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à</a:t>
            </a:r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paz</a:t>
            </a:r>
            <a:endParaRPr lang="pt-B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837437" y="3140968"/>
            <a:ext cx="6777317" cy="864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Encorajar aos adultos atitudes políticas favoráveis aos mais pobres</a:t>
            </a:r>
            <a:endParaRPr lang="pt-B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Espaço Reservado para Conteúdo 2"/>
          <p:cNvSpPr txBox="1">
            <a:spLocks/>
          </p:cNvSpPr>
          <p:nvPr/>
        </p:nvSpPr>
        <p:spPr>
          <a:xfrm>
            <a:off x="826496" y="3861048"/>
            <a:ext cx="6777317" cy="864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Incentivar o cooperativismo e solidariedade</a:t>
            </a:r>
            <a:endParaRPr lang="pt-B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Espaço Reservado para Conteúdo 2"/>
          <p:cNvSpPr txBox="1">
            <a:spLocks/>
          </p:cNvSpPr>
          <p:nvPr/>
        </p:nvSpPr>
        <p:spPr>
          <a:xfrm>
            <a:off x="837437" y="4293096"/>
            <a:ext cx="6777317" cy="864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Estar com os mais necessitados, </a:t>
            </a:r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ajudando-lhes </a:t>
            </a:r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crescer na fé</a:t>
            </a:r>
            <a:endParaRPr lang="pt-B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Espaço Reservado para Conteúdo 2"/>
          <p:cNvSpPr txBox="1">
            <a:spLocks/>
          </p:cNvSpPr>
          <p:nvPr/>
        </p:nvSpPr>
        <p:spPr>
          <a:xfrm>
            <a:off x="837437" y="4941168"/>
            <a:ext cx="6777317" cy="864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Comunicar a força animadora do amor de Deus, por meio de gestos concretos</a:t>
            </a:r>
            <a:endParaRPr lang="pt-B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1930459326"/>
      </p:ext>
    </p:extLst>
  </p:cSld>
  <p:clrMapOvr>
    <a:masterClrMapping/>
  </p:clrMapOvr>
  <p:transition advTm="2555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/>
      <p:bldP spid="7" grpId="0"/>
      <p:bldP spid="8" grpId="0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PEN DRIVE\setor juvenil diocesano\1044347_585564121519259_1036504549_n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28800"/>
            <a:ext cx="6777037" cy="34591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7488832" cy="1143000"/>
          </a:xfrm>
        </p:spPr>
        <p:txBody>
          <a:bodyPr>
            <a:normAutofit/>
          </a:bodyPr>
          <a:lstStyle/>
          <a:p>
            <a:pPr algn="ctr"/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Formar discípulo-missionário e integrá-lo na vida eclesial</a:t>
            </a:r>
            <a:endParaRPr 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611560" y="6515912"/>
            <a:ext cx="5640885" cy="54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 algn="ctr">
              <a:buNone/>
            </a:pPr>
            <a:r>
              <a:rPr lang="pt-BR" sz="1800" dirty="0" smtClean="0">
                <a:solidFill>
                  <a:schemeClr val="tx1"/>
                </a:solidFill>
              </a:rPr>
              <a:t>Discípulos e Missionários de Jesus Cristo</a:t>
            </a:r>
            <a:endParaRPr lang="pt-BR" sz="1800" dirty="0">
              <a:solidFill>
                <a:schemeClr val="tx1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35694"/>
          <a:stretch/>
        </p:blipFill>
        <p:spPr bwMode="auto">
          <a:xfrm>
            <a:off x="465044" y="6318000"/>
            <a:ext cx="722905" cy="5400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4139952" y="4725144"/>
            <a:ext cx="4392813" cy="7920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t-BR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Pelo batismo, toda  pessoa cristã é chamada a evangelizar</a:t>
            </a:r>
            <a:endParaRPr lang="pt-BR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683568" y="5517232"/>
            <a:ext cx="6120680" cy="87277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t-BR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pessoa privada de sua liberdade também é chamada a ser discípulo-missionária</a:t>
            </a:r>
            <a:endParaRPr lang="pt-BR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3769133935"/>
      </p:ext>
    </p:extLst>
  </p:cSld>
  <p:clrMapOvr>
    <a:masterClrMapping/>
  </p:clrMapOvr>
  <p:transition advTm="1653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3568" y="476672"/>
            <a:ext cx="7024744" cy="1143000"/>
          </a:xfrm>
        </p:spPr>
        <p:txBody>
          <a:bodyPr>
            <a:normAutofit/>
          </a:bodyPr>
          <a:lstStyle/>
          <a:p>
            <a:pPr algn="ctr"/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Metodologia da formação cristã </a:t>
            </a:r>
            <a:b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cárcere</a:t>
            </a:r>
            <a:endParaRPr 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43608" y="1844824"/>
            <a:ext cx="7416940" cy="60129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pt-B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Olhar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pt-BR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sentido mais exigido no trabalho da </a:t>
            </a:r>
            <a:r>
              <a:rPr lang="pt-BR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PCr</a:t>
            </a:r>
            <a:endParaRPr lang="pt-BR" sz="1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1043608" y="2420888"/>
            <a:ext cx="8100392" cy="60129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pt-BR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Escutar</a:t>
            </a:r>
            <a:r>
              <a:rPr lang="pt-B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pt-BR" sz="21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os/as encarcerados(as) </a:t>
            </a:r>
            <a:r>
              <a:rPr lang="pt-BR" sz="21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têm </a:t>
            </a:r>
            <a:r>
              <a:rPr lang="pt-BR" sz="21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necessidade </a:t>
            </a:r>
            <a:r>
              <a:rPr lang="pt-BR" sz="21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profunda </a:t>
            </a:r>
            <a:r>
              <a:rPr lang="pt-BR" sz="21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 escuta</a:t>
            </a:r>
            <a:r>
              <a:rPr lang="pt-BR" sz="2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pt-BR" sz="21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1049702" y="3714752"/>
            <a:ext cx="7665702" cy="601292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pt-B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Descer </a:t>
            </a:r>
            <a:r>
              <a:rPr lang="pt-BR" sz="23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ir até os porões do sistema prisional, até as pessoas privadas de sua liberdade para anunciar a Boa Nova.</a:t>
            </a:r>
            <a:endParaRPr lang="pt-BR" sz="23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1036712" y="3071810"/>
            <a:ext cx="7607254" cy="60129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pt-B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Conhecer</a:t>
            </a:r>
            <a:r>
              <a:rPr lang="pt-B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pt-BR" sz="21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realidade prisional do Brasil, do seu estado e do </a:t>
            </a:r>
            <a:r>
              <a:rPr lang="pt-BR" sz="21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seu local</a:t>
            </a:r>
            <a:r>
              <a:rPr lang="pt-BR" sz="2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pt-BR" sz="21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1043608" y="5013176"/>
            <a:ext cx="7600358" cy="60129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pt-B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Fazê-lo </a:t>
            </a:r>
            <a:r>
              <a:rPr lang="pt-B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sair </a:t>
            </a:r>
            <a:r>
              <a:rPr lang="pt-BR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procurar formas de </a:t>
            </a:r>
            <a:r>
              <a:rPr lang="pt-BR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inseri-los </a:t>
            </a:r>
            <a:r>
              <a:rPr lang="pt-BR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 sociedade e de continuarem a progredir na fé</a:t>
            </a:r>
            <a:endParaRPr lang="pt-BR" sz="1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Espaço Reservado para Conteúdo 2"/>
          <p:cNvSpPr txBox="1">
            <a:spLocks/>
          </p:cNvSpPr>
          <p:nvPr/>
        </p:nvSpPr>
        <p:spPr>
          <a:xfrm>
            <a:off x="1049702" y="4357694"/>
            <a:ext cx="7665702" cy="60129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pt-B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Fazê-lo </a:t>
            </a:r>
            <a:r>
              <a:rPr lang="pt-B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subir</a:t>
            </a:r>
            <a:r>
              <a:rPr lang="pt-B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21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ajudar a encontrar a sua dignidade e a vivê-la (anunciar e denunciar formas desumanas)</a:t>
            </a:r>
            <a:endParaRPr lang="pt-BR" sz="21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1214414" y="5500702"/>
            <a:ext cx="7024744" cy="93738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“O objetivo da Pastoral Carcerária é a evangelização de qualidade”.</a:t>
            </a:r>
            <a:endParaRPr lang="pt-B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Espaço Reservado para Conteúdo 2"/>
          <p:cNvSpPr txBox="1">
            <a:spLocks/>
          </p:cNvSpPr>
          <p:nvPr/>
        </p:nvSpPr>
        <p:spPr>
          <a:xfrm>
            <a:off x="611560" y="6515912"/>
            <a:ext cx="5640885" cy="54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 algn="ctr">
              <a:buNone/>
            </a:pPr>
            <a:r>
              <a:rPr lang="pt-BR" sz="1800" dirty="0" smtClean="0">
                <a:solidFill>
                  <a:schemeClr val="tx1"/>
                </a:solidFill>
              </a:rPr>
              <a:t>Discípulos e Missionários de Jesus Cristo</a:t>
            </a:r>
            <a:endParaRPr lang="pt-BR" sz="1800" dirty="0">
              <a:solidFill>
                <a:schemeClr val="tx1"/>
              </a:solidFill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35694"/>
          <a:stretch/>
        </p:blipFill>
        <p:spPr bwMode="auto">
          <a:xfrm>
            <a:off x="465044" y="6318000"/>
            <a:ext cx="722905" cy="5400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3076007444"/>
      </p:ext>
    </p:extLst>
  </p:cSld>
  <p:clrMapOvr>
    <a:masterClrMapping/>
  </p:clrMapOvr>
  <p:transition advTm="3304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2" name="Picture 8" descr="http://4.bp.blogspot.com/-0fK9z0dea4M/Te42yFOPueI/AAAAAAAABfA/NKhMVQT1SQs/s400/Jesus+e+a+mulher+ad%25C3%25BAlter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980728"/>
            <a:ext cx="4168124" cy="54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99592" y="404664"/>
            <a:ext cx="7024744" cy="1143000"/>
          </a:xfrm>
        </p:spPr>
        <p:txBody>
          <a:bodyPr>
            <a:normAutofit/>
          </a:bodyPr>
          <a:lstStyle/>
          <a:p>
            <a:pPr algn="ctr"/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modo de proceder de Deus </a:t>
            </a:r>
            <a:b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a pedagogia cristã</a:t>
            </a:r>
            <a:endParaRPr 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2383" y="3378594"/>
            <a:ext cx="2448272" cy="2833540"/>
          </a:xfrm>
        </p:spPr>
        <p:txBody>
          <a:bodyPr>
            <a:normAutofit/>
          </a:bodyPr>
          <a:lstStyle/>
          <a:p>
            <a:r>
              <a:rPr lang="pt-B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Deus como educador da nossa fé-interação com seu povo</a:t>
            </a:r>
            <a:endParaRPr lang="pt-B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611560" y="6515912"/>
            <a:ext cx="5640885" cy="54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 algn="ctr">
              <a:buNone/>
            </a:pPr>
            <a:r>
              <a:rPr lang="pt-BR" sz="1800" dirty="0" smtClean="0">
                <a:solidFill>
                  <a:schemeClr val="tx1"/>
                </a:solidFill>
              </a:rPr>
              <a:t>Discípulos e Missionários de Jesus Cristo</a:t>
            </a:r>
            <a:endParaRPr lang="pt-BR" sz="1800" dirty="0">
              <a:solidFill>
                <a:schemeClr val="tx1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35694"/>
          <a:stretch/>
        </p:blipFill>
        <p:spPr bwMode="auto">
          <a:xfrm>
            <a:off x="465044" y="6318000"/>
            <a:ext cx="722905" cy="5400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6228184" y="3284984"/>
            <a:ext cx="2664296" cy="284813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modo de proceder de Jesus-pedagogia que Ele mesmo ensinou com sua vida</a:t>
            </a:r>
            <a:endParaRPr lang="pt-B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2403072581"/>
      </p:ext>
    </p:extLst>
  </p:cSld>
  <p:clrMapOvr>
    <a:masterClrMapping/>
  </p:clrMapOvr>
  <p:transition advTm="1455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7024744" cy="1143000"/>
          </a:xfrm>
        </p:spPr>
        <p:txBody>
          <a:bodyPr>
            <a:normAutofit/>
          </a:bodyPr>
          <a:lstStyle/>
          <a:p>
            <a:pPr algn="ctr"/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Aspectos da pedagogia de Jesus em que a formação cristã se inspira</a:t>
            </a:r>
            <a:endParaRPr 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26497" y="1844824"/>
            <a:ext cx="4393576" cy="576064"/>
          </a:xfrm>
        </p:spPr>
        <p:txBody>
          <a:bodyPr>
            <a:noAutofit/>
          </a:bodyPr>
          <a:lstStyle/>
          <a:p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acolhimento </a:t>
            </a:r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às </a:t>
            </a:r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pessoas</a:t>
            </a:r>
            <a:endParaRPr lang="pt-B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611560" y="6515912"/>
            <a:ext cx="5640885" cy="54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 algn="ctr">
              <a:buNone/>
            </a:pPr>
            <a:r>
              <a:rPr lang="pt-BR" sz="1800" dirty="0" smtClean="0">
                <a:solidFill>
                  <a:schemeClr val="tx1"/>
                </a:solidFill>
              </a:rPr>
              <a:t>Discípulos e Missionários de Jesus Cristo</a:t>
            </a:r>
            <a:endParaRPr lang="pt-BR" sz="1800" dirty="0">
              <a:solidFill>
                <a:schemeClr val="tx1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35694"/>
          <a:stretch/>
        </p:blipFill>
        <p:spPr bwMode="auto">
          <a:xfrm>
            <a:off x="465044" y="6318000"/>
            <a:ext cx="722905" cy="5400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826496" y="2348880"/>
            <a:ext cx="4393576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núncio do Reino de Deus</a:t>
            </a:r>
            <a:endParaRPr lang="pt-B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827584" y="2852936"/>
            <a:ext cx="5040560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Convite amoroso para viver a fé</a:t>
            </a:r>
            <a:endParaRPr lang="pt-B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Espaço Reservado para Conteúdo 2"/>
          <p:cNvSpPr txBox="1">
            <a:spLocks/>
          </p:cNvSpPr>
          <p:nvPr/>
        </p:nvSpPr>
        <p:spPr>
          <a:xfrm>
            <a:off x="827584" y="3356992"/>
            <a:ext cx="4393576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Envio aos discípulos</a:t>
            </a:r>
            <a:endParaRPr lang="pt-B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Espaço Reservado para Conteúdo 2"/>
          <p:cNvSpPr txBox="1">
            <a:spLocks/>
          </p:cNvSpPr>
          <p:nvPr/>
        </p:nvSpPr>
        <p:spPr>
          <a:xfrm>
            <a:off x="826496" y="3861048"/>
            <a:ext cx="7345904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Convite para assumirem o crescimento contínuo da fé</a:t>
            </a:r>
            <a:endParaRPr lang="pt-B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Espaço Reservado para Conteúdo 2"/>
          <p:cNvSpPr txBox="1">
            <a:spLocks/>
          </p:cNvSpPr>
          <p:nvPr/>
        </p:nvSpPr>
        <p:spPr>
          <a:xfrm>
            <a:off x="827584" y="4365104"/>
            <a:ext cx="7776864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Atenção às </a:t>
            </a:r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necessidades, provocando </a:t>
            </a:r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reflexão para uma mudança de vida</a:t>
            </a:r>
            <a:endParaRPr lang="pt-B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Espaço Reservado para Conteúdo 2"/>
          <p:cNvSpPr txBox="1">
            <a:spLocks/>
          </p:cNvSpPr>
          <p:nvPr/>
        </p:nvSpPr>
        <p:spPr>
          <a:xfrm>
            <a:off x="827584" y="5157192"/>
            <a:ext cx="7848872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Conversas simples, adaptando-as aos seus seguidores</a:t>
            </a:r>
            <a:endParaRPr lang="pt-B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Espaço Reservado para Conteúdo 2"/>
          <p:cNvSpPr txBox="1">
            <a:spLocks/>
          </p:cNvSpPr>
          <p:nvPr/>
        </p:nvSpPr>
        <p:spPr>
          <a:xfrm>
            <a:off x="827584" y="5661248"/>
            <a:ext cx="7992888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Firmeza permanente diante das tentações, buscando força na oração</a:t>
            </a:r>
            <a:endParaRPr lang="pt-B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220403706"/>
      </p:ext>
    </p:extLst>
  </p:cSld>
  <p:clrMapOvr>
    <a:masterClrMapping/>
  </p:clrMapOvr>
  <p:transition advTm="2831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4994" y="404664"/>
            <a:ext cx="7024744" cy="1143000"/>
          </a:xfrm>
        </p:spPr>
        <p:txBody>
          <a:bodyPr>
            <a:normAutofit fontScale="90000"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Espírito Santo é o princípio inspirador de toda atividade catequética</a:t>
            </a:r>
            <a:endParaRPr 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75656" y="1844824"/>
            <a:ext cx="6777317" cy="1152128"/>
          </a:xfrm>
        </p:spPr>
        <p:txBody>
          <a:bodyPr>
            <a:normAutofit/>
          </a:bodyPr>
          <a:lstStyle/>
          <a:p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MODO DE PROCEDER DA IGREJA - como mãe e educadora da fé, procura imitar a pedagogia divina</a:t>
            </a:r>
            <a:endParaRPr lang="pt-B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611560" y="6515912"/>
            <a:ext cx="5640885" cy="54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 algn="ctr">
              <a:buNone/>
            </a:pPr>
            <a:r>
              <a:rPr lang="pt-BR" sz="1800" dirty="0" smtClean="0">
                <a:solidFill>
                  <a:schemeClr val="tx1"/>
                </a:solidFill>
              </a:rPr>
              <a:t>Discípulos e Missionários de Jesus Cristo</a:t>
            </a:r>
            <a:endParaRPr lang="pt-BR" sz="1800" dirty="0">
              <a:solidFill>
                <a:schemeClr val="tx1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35694"/>
          <a:stretch/>
        </p:blipFill>
        <p:spPr bwMode="auto">
          <a:xfrm>
            <a:off x="465044" y="6318000"/>
            <a:ext cx="722905" cy="5400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1475656" y="2924944"/>
            <a:ext cx="6777317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/>
              <a:defRPr/>
            </a:pPr>
            <a:r>
              <a:rPr kumimoji="0" lang="pt-B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A ORIGINALIDADE DA PEDAGOGIA DA FÉ – ajuda na maturidade da fé, no amor e na esperança</a:t>
            </a:r>
            <a:endParaRPr kumimoji="0" lang="pt-BR" sz="2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539552" y="3789040"/>
            <a:ext cx="6777317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" pitchFamily="2" charset="2"/>
              <a:buChar char="Ø"/>
              <a:tabLst/>
              <a:defRPr/>
            </a:pP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Os objetivos inspirados</a:t>
            </a:r>
            <a:r>
              <a:rPr kumimoji="0" lang="pt-BR" sz="2400" b="1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na pedagogia da fé </a:t>
            </a:r>
            <a:r>
              <a:rPr kumimoji="0" lang="pt-BR" sz="2400" b="1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contribuem </a:t>
            </a:r>
            <a:r>
              <a:rPr kumimoji="0" lang="pt-BR" sz="2400" b="1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para: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Espaço Reservado para Conteúdo 2"/>
          <p:cNvSpPr txBox="1">
            <a:spLocks/>
          </p:cNvSpPr>
          <p:nvPr/>
        </p:nvSpPr>
        <p:spPr>
          <a:xfrm>
            <a:off x="3286116" y="4643446"/>
            <a:ext cx="4572032" cy="57150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52578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" pitchFamily="2" charset="2"/>
              <a:buChar char="Ø"/>
              <a:tabLst/>
              <a:defRPr/>
            </a:pPr>
            <a:r>
              <a:rPr kumimoji="0" lang="pt-B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O impulso e adesão livre a Deus</a:t>
            </a:r>
            <a:endParaRPr kumimoji="0" lang="pt-BR" sz="2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Espaço Reservado para Conteúdo 2"/>
          <p:cNvSpPr txBox="1">
            <a:spLocks/>
          </p:cNvSpPr>
          <p:nvPr/>
        </p:nvSpPr>
        <p:spPr>
          <a:xfrm>
            <a:off x="3286116" y="5143512"/>
            <a:ext cx="4929222" cy="57150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34290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" pitchFamily="2" charset="2"/>
              <a:buChar char="Ø"/>
              <a:tabLst/>
              <a:defRPr/>
            </a:pPr>
            <a:r>
              <a:rPr kumimoji="0" lang="pt-B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O conhecimento da Palavra</a:t>
            </a:r>
            <a:r>
              <a:rPr kumimoji="0" lang="pt-BR" sz="20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de Deus</a:t>
            </a:r>
            <a:endParaRPr kumimoji="0" lang="pt-BR" sz="2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Espaço Reservado para Conteúdo 2"/>
          <p:cNvSpPr txBox="1">
            <a:spLocks/>
          </p:cNvSpPr>
          <p:nvPr/>
        </p:nvSpPr>
        <p:spPr>
          <a:xfrm>
            <a:off x="3286116" y="5643578"/>
            <a:ext cx="5429256" cy="57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" pitchFamily="2" charset="2"/>
              <a:buChar char="Ø"/>
              <a:tabLst/>
              <a:defRPr/>
            </a:pPr>
            <a:r>
              <a:rPr kumimoji="0" lang="pt-B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Discernimento vocacional das pessoas</a:t>
            </a:r>
            <a:endParaRPr kumimoji="0" lang="pt-BR" sz="2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705462682"/>
      </p:ext>
    </p:extLst>
  </p:cSld>
  <p:clrMapOvr>
    <a:masterClrMapping/>
  </p:clrMapOvr>
  <p:transition advTm="2700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/>
      <p:bldP spid="7" grpId="0"/>
      <p:bldP spid="8" grpId="0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3532" y="404664"/>
            <a:ext cx="7424852" cy="1305576"/>
          </a:xfrm>
        </p:spPr>
        <p:txBody>
          <a:bodyPr>
            <a:normAutofit/>
          </a:bodyPr>
          <a:lstStyle/>
          <a:p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 ser </a:t>
            </a: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um/uma </a:t>
            </a: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agente</a:t>
            </a:r>
            <a:b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15616" y="2204864"/>
            <a:ext cx="6777317" cy="1521600"/>
          </a:xfrm>
        </p:spPr>
        <p:txBody>
          <a:bodyPr>
            <a:normAutofit/>
          </a:bodyPr>
          <a:lstStyle/>
          <a:p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Receber um chamado de Deus</a:t>
            </a:r>
          </a:p>
          <a:p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Comprometer-se – fidelidade </a:t>
            </a:r>
          </a:p>
          <a:p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Testemunhar a presença de Deus</a:t>
            </a:r>
          </a:p>
          <a:p>
            <a:pPr marL="68580" indent="0">
              <a:buNone/>
            </a:pPr>
            <a:endParaRPr lang="pt-B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4067944" y="543178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Pastoral Carcerária</a:t>
            </a:r>
            <a:endParaRPr 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1475653" y="4221088"/>
            <a:ext cx="6777317" cy="1800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 algn="ctr">
              <a:buNone/>
            </a:pPr>
            <a:r>
              <a:rPr lang="pt-BR" sz="2800" dirty="0" smtClean="0">
                <a:solidFill>
                  <a:schemeClr val="accent1">
                    <a:lumMod val="50000"/>
                  </a:schemeClr>
                </a:solidFill>
              </a:rPr>
              <a:t>Pelo </a:t>
            </a:r>
            <a:r>
              <a:rPr lang="pt-BR" sz="2800" dirty="0" smtClean="0">
                <a:solidFill>
                  <a:schemeClr val="accent1">
                    <a:lumMod val="50000"/>
                  </a:schemeClr>
                </a:solidFill>
              </a:rPr>
              <a:t>batismo, </a:t>
            </a:r>
            <a:r>
              <a:rPr lang="pt-BR" sz="2800" dirty="0" smtClean="0">
                <a:solidFill>
                  <a:schemeClr val="accent1">
                    <a:lumMod val="50000"/>
                  </a:schemeClr>
                </a:solidFill>
              </a:rPr>
              <a:t>somos chamados a </a:t>
            </a:r>
            <a:r>
              <a:rPr lang="pt-BR" sz="2800" dirty="0" smtClean="0">
                <a:solidFill>
                  <a:schemeClr val="accent1">
                    <a:lumMod val="50000"/>
                  </a:schemeClr>
                </a:solidFill>
              </a:rPr>
              <a:t>desempenharmos </a:t>
            </a:r>
            <a:r>
              <a:rPr lang="pt-BR" sz="2800" dirty="0" smtClean="0">
                <a:solidFill>
                  <a:schemeClr val="accent1">
                    <a:lumMod val="50000"/>
                  </a:schemeClr>
                </a:solidFill>
              </a:rPr>
              <a:t>uma missão:</a:t>
            </a:r>
          </a:p>
          <a:p>
            <a:pPr marL="68580" indent="0" algn="ctr">
              <a:buNone/>
            </a:pPr>
            <a:r>
              <a:rPr lang="pt-BR" sz="2800" dirty="0" smtClean="0">
                <a:solidFill>
                  <a:schemeClr val="accent1">
                    <a:lumMod val="50000"/>
                  </a:schemeClr>
                </a:solidFill>
              </a:rPr>
              <a:t>Ajudar a quem precisa.</a:t>
            </a:r>
            <a:endParaRPr lang="pt-BR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35694"/>
          <a:stretch/>
        </p:blipFill>
        <p:spPr bwMode="auto">
          <a:xfrm>
            <a:off x="465044" y="6318000"/>
            <a:ext cx="722905" cy="5400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Espaço Reservado para Conteúdo 2"/>
          <p:cNvSpPr txBox="1">
            <a:spLocks/>
          </p:cNvSpPr>
          <p:nvPr/>
        </p:nvSpPr>
        <p:spPr>
          <a:xfrm>
            <a:off x="611560" y="6515912"/>
            <a:ext cx="5640885" cy="54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 algn="ctr">
              <a:buNone/>
            </a:pPr>
            <a:r>
              <a:rPr lang="pt-BR" sz="1800" dirty="0" smtClean="0">
                <a:solidFill>
                  <a:schemeClr val="tx1"/>
                </a:solidFill>
              </a:rPr>
              <a:t>Discípulos e Missionários de Jesus Cristo</a:t>
            </a:r>
            <a:endParaRPr lang="pt-BR" sz="18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2812240306"/>
      </p:ext>
    </p:extLst>
  </p:cSld>
  <p:clrMapOvr>
    <a:masterClrMapping/>
  </p:clrMapOvr>
  <p:transition advTm="1853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Users\User\Desktop\Faculdade\Ir. Valéria.2013\DSC0157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3000372"/>
            <a:ext cx="4677833" cy="35083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2910" y="428604"/>
            <a:ext cx="7024744" cy="1143000"/>
          </a:xfrm>
        </p:spPr>
        <p:txBody>
          <a:bodyPr>
            <a:normAutofit/>
          </a:bodyPr>
          <a:lstStyle/>
          <a:p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dimensão espiritual dessa pedagogia da fé exige-se:</a:t>
            </a:r>
            <a:endParaRPr 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00100" y="1714488"/>
            <a:ext cx="7600474" cy="962471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pt-BR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CLIMA DE ACOLHIMENTO E DOCILIDADE PARA O DOM DO ESPÍRITO</a:t>
            </a:r>
            <a:endParaRPr lang="pt-BR" sz="2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611560" y="6515912"/>
            <a:ext cx="5640885" cy="54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 algn="ctr">
              <a:buNone/>
            </a:pPr>
            <a:r>
              <a:rPr lang="pt-BR" sz="1800" dirty="0" smtClean="0">
                <a:solidFill>
                  <a:schemeClr val="tx1"/>
                </a:solidFill>
              </a:rPr>
              <a:t>Discípulos e Missionários de Jesus Cristo</a:t>
            </a:r>
            <a:endParaRPr lang="pt-BR" sz="1800" dirty="0">
              <a:solidFill>
                <a:schemeClr val="tx1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35694"/>
          <a:stretch/>
        </p:blipFill>
        <p:spPr bwMode="auto">
          <a:xfrm>
            <a:off x="465044" y="6318000"/>
            <a:ext cx="722905" cy="5400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928662" y="3466661"/>
            <a:ext cx="7600474" cy="4624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" pitchFamily="2" charset="2"/>
              <a:buChar char="Ø"/>
              <a:tabLst/>
              <a:defRPr/>
            </a:pPr>
            <a:r>
              <a:rPr kumimoji="0" lang="pt-B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AMBIENTE</a:t>
            </a:r>
            <a:r>
              <a:rPr kumimoji="0" lang="pt-BR" sz="2000" b="1" i="0" u="none" strike="noStrike" kern="1200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ESPIRITUAL</a:t>
            </a:r>
            <a:endParaRPr kumimoji="0" lang="pt-BR" sz="20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928662" y="5038297"/>
            <a:ext cx="6286544" cy="6052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27432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" pitchFamily="2" charset="2"/>
              <a:buChar char="Ø"/>
              <a:tabLst/>
              <a:defRPr/>
            </a:pPr>
            <a:r>
              <a:rPr kumimoji="0" lang="pt-B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PALAVRA DITA COM AUTORIDADE E FORTALEZA</a:t>
            </a:r>
            <a:endParaRPr kumimoji="0" lang="pt-BR" sz="20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Espaço Reservado para Conteúdo 2"/>
          <p:cNvSpPr txBox="1">
            <a:spLocks/>
          </p:cNvSpPr>
          <p:nvPr/>
        </p:nvSpPr>
        <p:spPr>
          <a:xfrm>
            <a:off x="2857456" y="5752677"/>
            <a:ext cx="6286544" cy="6052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27432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6000"/>
              <a:tabLst/>
              <a:defRPr/>
            </a:pPr>
            <a:r>
              <a:rPr kumimoji="0" lang="pt-B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Consciência de ser enviado por Deus</a:t>
            </a:r>
            <a:endParaRPr kumimoji="0" lang="pt-BR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Seta em curva para a direita 11"/>
          <p:cNvSpPr/>
          <p:nvPr/>
        </p:nvSpPr>
        <p:spPr>
          <a:xfrm rot="18732480">
            <a:off x="1892437" y="5480384"/>
            <a:ext cx="785818" cy="1214446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3" name="Espaço Reservado para Conteúdo 2"/>
          <p:cNvSpPr txBox="1">
            <a:spLocks/>
          </p:cNvSpPr>
          <p:nvPr/>
        </p:nvSpPr>
        <p:spPr>
          <a:xfrm>
            <a:off x="1643042" y="3643314"/>
            <a:ext cx="6286544" cy="6052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27432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" pitchFamily="2" charset="2"/>
              <a:buChar char="Ø"/>
              <a:tabLst/>
              <a:defRPr/>
            </a:pPr>
            <a:endParaRPr kumimoji="0" lang="pt-BR" sz="2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4000496" y="4214818"/>
            <a:ext cx="335758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oração e recolhimento 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16" name="Seta em curva para a direita 15"/>
          <p:cNvSpPr/>
          <p:nvPr/>
        </p:nvSpPr>
        <p:spPr>
          <a:xfrm rot="18732480">
            <a:off x="2964008" y="3908748"/>
            <a:ext cx="785818" cy="1214446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3071802" y="2506800"/>
            <a:ext cx="378621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humildade e obediência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18" name="Seta em curva para a direita 17"/>
          <p:cNvSpPr/>
          <p:nvPr/>
        </p:nvSpPr>
        <p:spPr>
          <a:xfrm rot="18030936">
            <a:off x="2106752" y="2449186"/>
            <a:ext cx="785818" cy="1214446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3295277362"/>
      </p:ext>
    </p:extLst>
  </p:cSld>
  <p:clrMapOvr>
    <a:masterClrMapping/>
  </p:clrMapOvr>
  <p:transition advTm="3322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/>
      <p:bldP spid="7" grpId="0"/>
      <p:bldP spid="10" grpId="0"/>
      <p:bldP spid="12" grpId="0" animBg="1"/>
      <p:bldP spid="15" grpId="0"/>
      <p:bldP spid="16" grpId="0" animBg="1"/>
      <p:bldP spid="17" grpId="0"/>
      <p:bldP spid="1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692696"/>
            <a:ext cx="7024744" cy="527614"/>
          </a:xfrm>
        </p:spPr>
        <p:txBody>
          <a:bodyPr>
            <a:normAutofit/>
          </a:bodyPr>
          <a:lstStyle/>
          <a:p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Fidelidade a Deus e à pessoa humana</a:t>
            </a:r>
            <a:endParaRPr 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43492" y="2000240"/>
            <a:ext cx="7529036" cy="1000132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incentivar a participação ativa das pessoas presas – são sujeitos do processo educativo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611560" y="6515912"/>
            <a:ext cx="5640885" cy="54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 algn="ctr">
              <a:buNone/>
            </a:pPr>
            <a:r>
              <a:rPr lang="pt-BR" sz="1800" dirty="0" smtClean="0">
                <a:solidFill>
                  <a:schemeClr val="tx1"/>
                </a:solidFill>
              </a:rPr>
              <a:t>Discípulos e Missionários de Jesus Cristo</a:t>
            </a:r>
            <a:endParaRPr lang="pt-BR" sz="1800" dirty="0">
              <a:solidFill>
                <a:schemeClr val="tx1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35694"/>
          <a:stretch/>
        </p:blipFill>
        <p:spPr bwMode="auto">
          <a:xfrm>
            <a:off x="465044" y="6318000"/>
            <a:ext cx="722905" cy="5400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1071538" y="3857628"/>
            <a:ext cx="7215238" cy="5715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" pitchFamily="2" charset="2"/>
              <a:buChar char="Ø"/>
              <a:tabLst/>
              <a:defRPr/>
            </a:pP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Fruto do Espírito Santo na evangelização: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1643042" y="4714884"/>
            <a:ext cx="6072230" cy="15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6000"/>
              <a:tabLst/>
              <a:defRPr/>
            </a:pPr>
            <a:r>
              <a:rPr kumimoji="0" lang="pt-B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Formação cristã de inculturação que</a:t>
            </a:r>
          </a:p>
          <a:p>
            <a:pPr marL="34290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6000"/>
              <a:tabLst/>
              <a:defRPr/>
            </a:pPr>
            <a:r>
              <a:rPr kumimoji="0" lang="pt-B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procura assumir as realidades humanas, iluminando-as com o Evangelho</a:t>
            </a:r>
            <a:endParaRPr kumimoji="0" lang="pt-BR" sz="20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293992076"/>
      </p:ext>
    </p:extLst>
  </p:cSld>
  <p:clrMapOvr>
    <a:masterClrMapping/>
  </p:clrMapOvr>
  <p:transition advTm="1664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7024744" cy="1143000"/>
          </a:xfrm>
        </p:spPr>
        <p:txBody>
          <a:bodyPr>
            <a:normAutofit/>
          </a:bodyPr>
          <a:lstStyle/>
          <a:p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Variedades de métodos</a:t>
            </a:r>
            <a:endParaRPr 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611560" y="6515912"/>
            <a:ext cx="5640885" cy="54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 algn="ctr">
              <a:buNone/>
            </a:pPr>
            <a:r>
              <a:rPr lang="pt-BR" sz="1800" dirty="0" smtClean="0">
                <a:solidFill>
                  <a:schemeClr val="tx1"/>
                </a:solidFill>
              </a:rPr>
              <a:t>Discípulos e Missionários de Jesus Cristo</a:t>
            </a:r>
            <a:endParaRPr lang="pt-BR" sz="1800" dirty="0">
              <a:solidFill>
                <a:schemeClr val="tx1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35694"/>
          <a:stretch/>
        </p:blipFill>
        <p:spPr bwMode="auto">
          <a:xfrm>
            <a:off x="465044" y="6318000"/>
            <a:ext cx="722905" cy="5400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Espaço Reservado para Conteúdo 7"/>
          <p:cNvSpPr>
            <a:spLocks noGrp="1"/>
          </p:cNvSpPr>
          <p:nvPr>
            <p:ph idx="1"/>
          </p:nvPr>
        </p:nvSpPr>
        <p:spPr>
          <a:xfrm>
            <a:off x="1071538" y="1714488"/>
            <a:ext cx="6881867" cy="857256"/>
          </a:xfrm>
        </p:spPr>
        <p:txBody>
          <a:bodyPr>
            <a:normAutofit/>
          </a:bodyPr>
          <a:lstStyle/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Fundamentado no princípio da interação entre fé e vida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Espaço Reservado para Conteúdo 7"/>
          <p:cNvSpPr txBox="1">
            <a:spLocks/>
          </p:cNvSpPr>
          <p:nvPr/>
        </p:nvSpPr>
        <p:spPr>
          <a:xfrm>
            <a:off x="1142976" y="2643182"/>
            <a:ext cx="6215106" cy="8572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/>
              <a:defRPr/>
            </a:pP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trabalho em grupo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Espaço Reservado para Conteúdo 7"/>
          <p:cNvSpPr txBox="1">
            <a:spLocks/>
          </p:cNvSpPr>
          <p:nvPr/>
        </p:nvSpPr>
        <p:spPr>
          <a:xfrm>
            <a:off x="1142976" y="3357562"/>
            <a:ext cx="6215106" cy="8572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/>
              <a:defRPr/>
            </a:pP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Atividade e criatividade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Espaço Reservado para Conteúdo 7"/>
          <p:cNvSpPr txBox="1">
            <a:spLocks/>
          </p:cNvSpPr>
          <p:nvPr/>
        </p:nvSpPr>
        <p:spPr>
          <a:xfrm>
            <a:off x="465044" y="4572008"/>
            <a:ext cx="8250360" cy="18573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6000"/>
              <a:tabLst/>
              <a:defRPr/>
            </a:pPr>
            <a:r>
              <a:rPr kumimoji="0" lang="pt-B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A alma de todo método está no carisma do discípulo-missionário, na sua espiritualidade, testemunho de vida, no seu amor para com as pessoas presas, na sua competência</a:t>
            </a:r>
            <a:r>
              <a:rPr kumimoji="0" lang="pt-BR" sz="2000" b="1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quanto ao conteúdo, ao método </a:t>
            </a:r>
          </a:p>
          <a:p>
            <a:pPr marL="34290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6000"/>
              <a:tabLst/>
              <a:defRPr/>
            </a:pPr>
            <a:r>
              <a:rPr kumimoji="0" lang="pt-BR" sz="2000" b="1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e </a:t>
            </a:r>
            <a:r>
              <a:rPr kumimoji="0" lang="pt-BR" sz="2000" b="1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à </a:t>
            </a:r>
            <a:r>
              <a:rPr kumimoji="0" lang="pt-BR" sz="2000" b="1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linguagem.</a:t>
            </a:r>
            <a:endParaRPr kumimoji="0" lang="pt-BR" sz="20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2012426221"/>
      </p:ext>
    </p:extLst>
  </p:cSld>
  <p:clrMapOvr>
    <a:masterClrMapping/>
  </p:clrMapOvr>
  <p:transition advTm="2745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build="p"/>
      <p:bldP spid="9" grpId="0"/>
      <p:bldP spid="10" grpId="0"/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0100" y="642918"/>
            <a:ext cx="7024744" cy="1143000"/>
          </a:xfrm>
        </p:spPr>
        <p:txBody>
          <a:bodyPr>
            <a:normAutofit/>
          </a:bodyPr>
          <a:lstStyle/>
          <a:p>
            <a:pPr algn="ctr"/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direito de assistência religiosa </a:t>
            </a:r>
            <a:b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 pessoa presa</a:t>
            </a:r>
            <a:endParaRPr 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57224" y="2323653"/>
            <a:ext cx="7858180" cy="1105347"/>
          </a:xfrm>
        </p:spPr>
        <p:txBody>
          <a:bodyPr>
            <a:normAutofit/>
          </a:bodyPr>
          <a:lstStyle/>
          <a:p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Documento aprovado pela ONU </a:t>
            </a:r>
            <a:r>
              <a:rPr lang="pt-BR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resolução criada a partir do Décimo </a:t>
            </a:r>
            <a:r>
              <a:rPr lang="pt-BR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Segundo </a:t>
            </a:r>
            <a:r>
              <a:rPr lang="pt-BR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Congresso das Nações Unidas sobre Prevenção do Delito e Justiça Penal</a:t>
            </a:r>
            <a:endParaRPr lang="pt-B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857224" y="3357562"/>
            <a:ext cx="7858180" cy="11053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/>
              <a:defRPr/>
            </a:pPr>
            <a:r>
              <a:rPr kumimoji="0" lang="pt-B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Com a ativa participação da Pastoral Carcerária </a:t>
            </a:r>
            <a:r>
              <a:rPr kumimoji="0" lang="pt-B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– </a:t>
            </a:r>
            <a:r>
              <a:rPr kumimoji="0" lang="pt-BR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criação </a:t>
            </a:r>
            <a:r>
              <a:rPr kumimoji="0" lang="pt-BR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do documento sobre a assistência</a:t>
            </a:r>
            <a:r>
              <a:rPr kumimoji="0" lang="pt-BR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religiosa às pessoas encarceradas, aprovada pelo (CNPCP) </a:t>
            </a: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857224" y="4714884"/>
            <a:ext cx="7858180" cy="11053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/>
              <a:defRPr/>
            </a:pPr>
            <a:r>
              <a:rPr kumimoji="0" lang="pt-B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As Diretrizes Gerais da Ação Evangelizadora da Igreja no Brasil – destacam o trabalho de evangelização com as pessoas</a:t>
            </a:r>
            <a:r>
              <a:rPr kumimoji="0" lang="pt-BR" sz="20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presas.</a:t>
            </a: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611560" y="6515912"/>
            <a:ext cx="5640885" cy="54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 algn="ctr">
              <a:buNone/>
            </a:pPr>
            <a:r>
              <a:rPr lang="pt-BR" sz="1800" dirty="0" smtClean="0">
                <a:solidFill>
                  <a:schemeClr val="tx1"/>
                </a:solidFill>
              </a:rPr>
              <a:t>Discípulos e Missionários de Jesus Cristo</a:t>
            </a:r>
            <a:endParaRPr lang="pt-BR" sz="1800" dirty="0">
              <a:solidFill>
                <a:schemeClr val="tx1"/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35694"/>
          <a:stretch/>
        </p:blipFill>
        <p:spPr bwMode="auto">
          <a:xfrm>
            <a:off x="465044" y="6318000"/>
            <a:ext cx="722905" cy="5400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ransition advTm="2054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28662" y="500042"/>
            <a:ext cx="7024744" cy="1143000"/>
          </a:xfrm>
        </p:spPr>
        <p:txBody>
          <a:bodyPr>
            <a:normAutofit/>
          </a:bodyPr>
          <a:lstStyle/>
          <a:p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Resolução que regulamenta a visita religiosa nos cárceres</a:t>
            </a:r>
            <a:endParaRPr 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43492" y="1857364"/>
            <a:ext cx="7529036" cy="891034"/>
          </a:xfrm>
        </p:spPr>
        <p:txBody>
          <a:bodyPr/>
          <a:lstStyle/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Conselho Nacional de Política Criminal e Penitenciária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1071538" y="2714620"/>
            <a:ext cx="7529036" cy="8910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/>
              <a:defRPr/>
            </a:pP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Declaração Universal dos Direitos Humanos da Organização das Nações Unidas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1142976" y="4429132"/>
            <a:ext cx="7529036" cy="8910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/>
              <a:defRPr/>
            </a:pP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Lei de Execução Penal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1000100" y="5538362"/>
            <a:ext cx="7529036" cy="8910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6000"/>
              <a:tabLst/>
              <a:defRPr/>
            </a:pP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Diretrizes para assistência religiosa nos estabelecimentos prisionais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1000100" y="3571876"/>
            <a:ext cx="7529036" cy="8910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/>
              <a:defRPr/>
            </a:pP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Regras Mínimas</a:t>
            </a:r>
            <a:r>
              <a:rPr kumimoji="0" lang="pt-BR" sz="24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da Organização das Nações Unidas para o tratamento de Reclusos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eta para baixo 8"/>
          <p:cNvSpPr/>
          <p:nvPr/>
        </p:nvSpPr>
        <p:spPr>
          <a:xfrm>
            <a:off x="4429124" y="4857760"/>
            <a:ext cx="571504" cy="785818"/>
          </a:xfrm>
          <a:prstGeom prst="downArrow">
            <a:avLst/>
          </a:prstGeom>
          <a:solidFill>
            <a:srgbClr val="FF0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10" name="Espaço Reservado para Conteúdo 2"/>
          <p:cNvSpPr txBox="1">
            <a:spLocks/>
          </p:cNvSpPr>
          <p:nvPr/>
        </p:nvSpPr>
        <p:spPr>
          <a:xfrm>
            <a:off x="611560" y="6515912"/>
            <a:ext cx="5640885" cy="54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 algn="ctr">
              <a:buNone/>
            </a:pPr>
            <a:r>
              <a:rPr lang="pt-BR" sz="1800" dirty="0" smtClean="0">
                <a:solidFill>
                  <a:schemeClr val="tx1"/>
                </a:solidFill>
              </a:rPr>
              <a:t>Discípulos e Missionários de Jesus Cristo</a:t>
            </a:r>
            <a:endParaRPr lang="pt-BR" sz="1800" dirty="0">
              <a:solidFill>
                <a:schemeClr val="tx1"/>
              </a:solidFill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35694"/>
          <a:stretch/>
        </p:blipFill>
        <p:spPr bwMode="auto">
          <a:xfrm>
            <a:off x="465044" y="6318000"/>
            <a:ext cx="722905" cy="5400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ransition advTm="2194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5" grpId="0"/>
      <p:bldP spid="6" grpId="0"/>
      <p:bldP spid="7" grpId="0"/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1027664"/>
            <a:ext cx="8208912" cy="1143000"/>
          </a:xfrm>
        </p:spPr>
        <p:txBody>
          <a:bodyPr>
            <a:normAutofit/>
          </a:bodyPr>
          <a:lstStyle/>
          <a:p>
            <a:pPr algn="ctr"/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“Unidos a Deus ouvimos um clamor”</a:t>
            </a:r>
            <a:b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1600" i="1" dirty="0" smtClean="0">
                <a:solidFill>
                  <a:schemeClr val="tx1"/>
                </a:solidFill>
              </a:rPr>
              <a:t>(Evangelii Gaudium)</a:t>
            </a:r>
            <a:endParaRPr lang="pt-BR" sz="1600" i="1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500166" y="3071810"/>
            <a:ext cx="6957532" cy="1248224"/>
          </a:xfrm>
        </p:spPr>
        <p:txBody>
          <a:bodyPr/>
          <a:lstStyle/>
          <a:p>
            <a:pPr algn="ctr">
              <a:buNone/>
            </a:pPr>
            <a:r>
              <a:rPr lang="pt-B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Discípulos e missionários de Jesus Cristo</a:t>
            </a:r>
          </a:p>
          <a:p>
            <a:pPr algn="ctr">
              <a:buNone/>
            </a:pPr>
            <a:r>
              <a:rPr lang="pt-B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uma Igreja em permanente missão</a:t>
            </a:r>
            <a:endParaRPr lang="pt-B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611560" y="6515912"/>
            <a:ext cx="5640885" cy="54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 algn="ctr">
              <a:buNone/>
            </a:pPr>
            <a:r>
              <a:rPr lang="pt-BR" sz="1800" dirty="0" smtClean="0">
                <a:solidFill>
                  <a:schemeClr val="tx1"/>
                </a:solidFill>
              </a:rPr>
              <a:t>Discípulos e Missionários de Jesus Cristo</a:t>
            </a:r>
            <a:endParaRPr lang="pt-BR" sz="1800" dirty="0">
              <a:solidFill>
                <a:schemeClr val="tx1"/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35694"/>
          <a:stretch/>
        </p:blipFill>
        <p:spPr bwMode="auto">
          <a:xfrm>
            <a:off x="465044" y="6318000"/>
            <a:ext cx="722905" cy="5400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 descr="http://carceraria.org.br/wp-content/themes/minhaparoquia/img/logomarc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71670" y="4572008"/>
            <a:ext cx="5236359" cy="18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120" y="3172576"/>
            <a:ext cx="4327858" cy="28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85120" y="1052736"/>
            <a:ext cx="7024744" cy="673144"/>
          </a:xfrm>
        </p:spPr>
        <p:txBody>
          <a:bodyPr>
            <a:noAutofit/>
          </a:bodyPr>
          <a:lstStyle/>
          <a:p>
            <a:pPr algn="ctr"/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Fundamental</a:t>
            </a:r>
            <a:b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325991" y="1484785"/>
            <a:ext cx="6777317" cy="1584176"/>
          </a:xfrm>
        </p:spPr>
        <p:txBody>
          <a:bodyPr/>
          <a:lstStyle/>
          <a:p>
            <a:pPr marL="68580" indent="0" algn="ctr">
              <a:buNone/>
            </a:pP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Ir ao encontro dos mais necessitados/as, sobretudo os que estão privados de sua liberdade.</a:t>
            </a:r>
          </a:p>
          <a:p>
            <a:pPr marL="68580" indent="0" algn="ctr">
              <a:buNone/>
            </a:pPr>
            <a:endParaRPr lang="pt-BR" dirty="0"/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826053" y="2643821"/>
            <a:ext cx="4032448" cy="7920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>
              <a:buFont typeface="Wingdings 2" pitchFamily="18" charset="2"/>
              <a:buNone/>
            </a:pPr>
            <a:r>
              <a:rPr lang="pt-BR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Compromisso Missionário</a:t>
            </a:r>
            <a:endParaRPr lang="pt-BR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5220072" y="4077072"/>
            <a:ext cx="3456384" cy="1800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 algn="ctr">
              <a:buFont typeface="Wingdings 2" pitchFamily="18" charset="2"/>
              <a:buNone/>
            </a:pPr>
            <a:r>
              <a:rPr lang="pt-BR" sz="2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Encontro e </a:t>
            </a:r>
            <a:r>
              <a:rPr lang="pt-BR" sz="2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experiência </a:t>
            </a:r>
            <a:r>
              <a:rPr lang="pt-BR" sz="2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 Jesus Cristo</a:t>
            </a:r>
            <a:endParaRPr lang="pt-BR" sz="28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611560" y="6515912"/>
            <a:ext cx="5640885" cy="54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 algn="ctr">
              <a:buNone/>
            </a:pPr>
            <a:r>
              <a:rPr lang="pt-BR" sz="1800" dirty="0" smtClean="0">
                <a:solidFill>
                  <a:schemeClr val="tx1"/>
                </a:solidFill>
              </a:rPr>
              <a:t>Discípulos e Missionários de Jesus Cristo</a:t>
            </a:r>
            <a:endParaRPr lang="pt-BR" sz="1800" dirty="0">
              <a:solidFill>
                <a:schemeClr val="tx1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35694"/>
          <a:stretch/>
        </p:blipFill>
        <p:spPr bwMode="auto">
          <a:xfrm>
            <a:off x="465044" y="6318000"/>
            <a:ext cx="722905" cy="5400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767165734"/>
      </p:ext>
    </p:extLst>
  </p:cSld>
  <p:clrMapOvr>
    <a:masterClrMapping/>
  </p:clrMapOvr>
  <p:transition advTm="1110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4" name="Picture 8" descr="http://4.bp.blogspot.com/-B3fdAJtupys/Td1xLDZIOJI/AAAAAAAABNc/m7HfNNxg6e8/s1600/JP%2BII%2Be%2BNossa%2BSenhor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6496" y="2033609"/>
            <a:ext cx="3857652" cy="4342792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6496" y="692696"/>
            <a:ext cx="7024744" cy="1143000"/>
          </a:xfrm>
        </p:spPr>
        <p:txBody>
          <a:bodyPr>
            <a:normAutofit/>
          </a:bodyPr>
          <a:lstStyle/>
          <a:p>
            <a:pPr algn="ctr"/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Papel de discípulos-missionários da Pastoral Carcerária</a:t>
            </a:r>
            <a:endParaRPr 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0" y="2420888"/>
            <a:ext cx="4144889" cy="2952328"/>
          </a:xfrm>
        </p:spPr>
        <p:txBody>
          <a:bodyPr>
            <a:normAutofit/>
          </a:bodyPr>
          <a:lstStyle/>
          <a:p>
            <a:pPr marL="68580" indent="0" algn="ctr">
              <a:buNone/>
            </a:pPr>
            <a:r>
              <a:rPr lang="pt-B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Levar o mesmo amor que Maria nos ensina até os confins de cada prisão, até a última cela, no castigo, seguro, isolamento.....</a:t>
            </a:r>
            <a:endParaRPr lang="pt-B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35694"/>
          <a:stretch/>
        </p:blipFill>
        <p:spPr bwMode="auto">
          <a:xfrm>
            <a:off x="465044" y="6318000"/>
            <a:ext cx="722905" cy="5400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611560" y="6515912"/>
            <a:ext cx="5640885" cy="54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 algn="ctr">
              <a:buNone/>
            </a:pPr>
            <a:r>
              <a:rPr lang="pt-BR" sz="1800" dirty="0" smtClean="0">
                <a:solidFill>
                  <a:schemeClr val="tx1"/>
                </a:solidFill>
              </a:rPr>
              <a:t>Discípulos e Missionários de Jesus Cristo</a:t>
            </a:r>
            <a:endParaRPr lang="pt-BR" sz="18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1863847493"/>
      </p:ext>
    </p:extLst>
  </p:cSld>
  <p:clrMapOvr>
    <a:masterClrMapping/>
  </p:clrMapOvr>
  <p:transition advTm="1191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6496" y="404664"/>
            <a:ext cx="7024744" cy="1143000"/>
          </a:xfrm>
        </p:spPr>
        <p:txBody>
          <a:bodyPr>
            <a:normAutofit/>
          </a:bodyPr>
          <a:lstStyle/>
          <a:p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Quem faz pastoral no cárcere deve:</a:t>
            </a:r>
            <a:endParaRPr 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43492" y="2060848"/>
            <a:ext cx="7128908" cy="2754416"/>
          </a:xfrm>
        </p:spPr>
        <p:txBody>
          <a:bodyPr>
            <a:normAutofit/>
          </a:bodyPr>
          <a:lstStyle/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Estar ligado 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à 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Igreja, comunidade, 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paróquia </a:t>
            </a:r>
            <a:endParaRPr lang="pt-B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 uma boa espiritualidade</a:t>
            </a:r>
          </a:p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Ouvir a palavra de Deus como fonte de instrução</a:t>
            </a:r>
          </a:p>
          <a:p>
            <a:pPr marL="68580" indent="0">
              <a:buNone/>
            </a:pPr>
            <a:endParaRPr lang="pt-BR" dirty="0"/>
          </a:p>
        </p:txBody>
      </p:sp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1331640" y="5013176"/>
            <a:ext cx="6777317" cy="1296144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>
              <a:buFont typeface="Wingdings 2" pitchFamily="18" charset="2"/>
              <a:buNone/>
            </a:pPr>
            <a:r>
              <a:rPr lang="pt-BR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 Jesus Cristo como MESTRE e SENHOR,</a:t>
            </a:r>
          </a:p>
          <a:p>
            <a:pPr marL="68580" indent="0" algn="ctr">
              <a:buFont typeface="Wingdings 2" pitchFamily="18" charset="2"/>
              <a:buNone/>
            </a:pPr>
            <a:r>
              <a:rPr lang="pt-BR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Nosso parceiro na caminhada</a:t>
            </a:r>
            <a:endParaRPr lang="pt-BR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611560" y="6515912"/>
            <a:ext cx="5640885" cy="54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 algn="ctr">
              <a:buNone/>
            </a:pPr>
            <a:r>
              <a:rPr lang="pt-BR" sz="1800" dirty="0" smtClean="0">
                <a:solidFill>
                  <a:schemeClr val="tx1"/>
                </a:solidFill>
              </a:rPr>
              <a:t>Discípulos e Missionários de Jesus Cristo</a:t>
            </a:r>
            <a:endParaRPr lang="pt-BR" sz="1800" dirty="0">
              <a:solidFill>
                <a:schemeClr val="tx1"/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35694"/>
          <a:stretch/>
        </p:blipFill>
        <p:spPr bwMode="auto">
          <a:xfrm>
            <a:off x="465044" y="6318000"/>
            <a:ext cx="722905" cy="5400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2194831589"/>
      </p:ext>
    </p:extLst>
  </p:cSld>
  <p:clrMapOvr>
    <a:masterClrMapping/>
  </p:clrMapOvr>
  <p:transition advTm="1889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84213" y="1124744"/>
            <a:ext cx="7024744" cy="673144"/>
          </a:xfrm>
        </p:spPr>
        <p:txBody>
          <a:bodyPr>
            <a:noAutofit/>
          </a:bodyPr>
          <a:lstStyle/>
          <a:p>
            <a:pPr algn="ctr"/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Perfil do/a Agente</a:t>
            </a:r>
            <a:b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43608" y="1844824"/>
            <a:ext cx="6984776" cy="2845660"/>
          </a:xfrm>
        </p:spPr>
        <p:txBody>
          <a:bodyPr>
            <a:noAutofit/>
          </a:bodyPr>
          <a:lstStyle/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Pessoa que saiba viver em comunhão com a </a:t>
            </a:r>
            <a:r>
              <a:rPr lang="pt-B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PCr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participando das reuniões de formação permanente;</a:t>
            </a:r>
          </a:p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 sabe 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trabalhar em equipe;</a:t>
            </a:r>
          </a:p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 enfrenta 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 desafios com serenidade, buscando saídas em meio 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às 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dificuldades;</a:t>
            </a:r>
          </a:p>
          <a:p>
            <a:endParaRPr lang="pt-B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1475656" y="4737420"/>
            <a:ext cx="6777317" cy="15805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 algn="ctr">
              <a:buNone/>
            </a:pPr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Como verdadeiros agentes da </a:t>
            </a:r>
            <a:r>
              <a:rPr lang="pt-BR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PCr</a:t>
            </a:r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precisamos ter discernimento para cumprir nosso papel cristão.</a:t>
            </a:r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611560" y="6515912"/>
            <a:ext cx="5640885" cy="54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 algn="ctr">
              <a:buNone/>
            </a:pPr>
            <a:r>
              <a:rPr lang="pt-BR" sz="1800" dirty="0" smtClean="0">
                <a:solidFill>
                  <a:schemeClr val="tx1"/>
                </a:solidFill>
              </a:rPr>
              <a:t>Discípulos e Missionários de Jesus Cristo</a:t>
            </a:r>
            <a:endParaRPr lang="pt-BR" sz="1800" dirty="0">
              <a:solidFill>
                <a:schemeClr val="tx1"/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35694"/>
          <a:stretch/>
        </p:blipFill>
        <p:spPr bwMode="auto">
          <a:xfrm>
            <a:off x="465044" y="6318000"/>
            <a:ext cx="722905" cy="5400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2795703199"/>
      </p:ext>
    </p:extLst>
  </p:cSld>
  <p:clrMapOvr>
    <a:masterClrMapping/>
  </p:clrMapOvr>
  <p:transition advTm="2171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4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764704"/>
            <a:ext cx="7632848" cy="1405960"/>
          </a:xfrm>
        </p:spPr>
        <p:txBody>
          <a:bodyPr>
            <a:noAutofit/>
          </a:bodyPr>
          <a:lstStyle/>
          <a:p>
            <a:pPr algn="ctr"/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agente </a:t>
            </a: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 </a:t>
            </a: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PCr </a:t>
            </a: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como animador(a) para a formação cristã nos cárceres</a:t>
            </a:r>
            <a:b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 ser uma pessoa que:</a:t>
            </a:r>
            <a:endParaRPr 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43608" y="2492896"/>
            <a:ext cx="7272808" cy="3508977"/>
          </a:xfrm>
        </p:spPr>
        <p:txBody>
          <a:bodyPr>
            <a:noAutofit/>
          </a:bodyPr>
          <a:lstStyle/>
          <a:p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ama, vive e se sente realizada</a:t>
            </a:r>
          </a:p>
          <a:p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 </a:t>
            </a:r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maturidade humana e equilíbrio psicológico</a:t>
            </a:r>
          </a:p>
          <a:p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 </a:t>
            </a:r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espiritualidade e que quer crescer em santidade</a:t>
            </a:r>
          </a:p>
          <a:p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Sabe </a:t>
            </a:r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ler a presença de Deus nas atividades humanas</a:t>
            </a:r>
          </a:p>
          <a:p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Sabe </a:t>
            </a:r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escutar – </a:t>
            </a:r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PCr </a:t>
            </a:r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 uma Pastoral da Escuta</a:t>
            </a:r>
          </a:p>
          <a:p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Busca cultivar sua formação</a:t>
            </a:r>
          </a:p>
          <a:p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</a:t>
            </a:r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comunicativa, capaz de construir comunhão</a:t>
            </a:r>
          </a:p>
          <a:p>
            <a:endParaRPr lang="pt-B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611560" y="6515912"/>
            <a:ext cx="5640885" cy="54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 algn="ctr">
              <a:buNone/>
            </a:pPr>
            <a:r>
              <a:rPr lang="pt-BR" sz="1800" dirty="0" smtClean="0">
                <a:solidFill>
                  <a:schemeClr val="tx1"/>
                </a:solidFill>
              </a:rPr>
              <a:t>Discípulos e Missionários de Jesus Cristo</a:t>
            </a:r>
            <a:endParaRPr lang="pt-BR" sz="1800" dirty="0">
              <a:solidFill>
                <a:schemeClr val="tx1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35694"/>
          <a:stretch/>
        </p:blipFill>
        <p:spPr bwMode="auto">
          <a:xfrm>
            <a:off x="465044" y="6318000"/>
            <a:ext cx="722905" cy="5400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4287207003"/>
      </p:ext>
    </p:extLst>
  </p:cSld>
  <p:clrMapOvr>
    <a:masterClrMapping/>
  </p:clrMapOvr>
  <p:transition advTm="2563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71600" y="332656"/>
            <a:ext cx="7632848" cy="1537240"/>
          </a:xfrm>
        </p:spPr>
        <p:txBody>
          <a:bodyPr>
            <a:noAutofit/>
          </a:bodyPr>
          <a:lstStyle/>
          <a:p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pessoa presa</a:t>
            </a:r>
            <a:b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dirty="0" smtClean="0"/>
              <a:t>                 </a:t>
            </a:r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como animadora para a formação</a:t>
            </a:r>
            <a:b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cristã </a:t>
            </a:r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nos cárceres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43608" y="3717032"/>
            <a:ext cx="6777317" cy="3508977"/>
          </a:xfrm>
        </p:spPr>
        <p:txBody>
          <a:bodyPr/>
          <a:lstStyle/>
          <a:p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 </a:t>
            </a:r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isso </a:t>
            </a:r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acontecer basta que</a:t>
            </a:r>
            <a:r>
              <a:rPr lang="pt-BR" dirty="0" smtClean="0"/>
              <a:t>:</a:t>
            </a:r>
          </a:p>
          <a:p>
            <a:pPr marL="68580" indent="0">
              <a:buNone/>
            </a:pPr>
            <a:endParaRPr lang="pt-BR" dirty="0" smtClean="0"/>
          </a:p>
          <a:p>
            <a:r>
              <a:rPr lang="pt-BR" sz="1800" b="1" dirty="0" smtClean="0"/>
              <a:t>a </a:t>
            </a:r>
            <a:r>
              <a:rPr lang="pt-BR" sz="1800" b="1" dirty="0"/>
              <a:t>pessoa presa </a:t>
            </a:r>
            <a:r>
              <a:rPr lang="pt-BR" sz="1800" b="1" dirty="0" smtClean="0"/>
              <a:t>queira e se </a:t>
            </a:r>
            <a:r>
              <a:rPr lang="pt-BR" sz="1800" b="1" dirty="0" smtClean="0"/>
              <a:t>sinta </a:t>
            </a:r>
            <a:r>
              <a:rPr lang="pt-BR" sz="1800" b="1" dirty="0" smtClean="0"/>
              <a:t>chamada</a:t>
            </a:r>
          </a:p>
          <a:p>
            <a:pPr algn="ctr"/>
            <a:r>
              <a:rPr lang="pt-BR" sz="1800" b="1" dirty="0"/>
              <a:t>tenha um bom relacionamento com a                                        população </a:t>
            </a:r>
            <a:r>
              <a:rPr lang="pt-BR" sz="1800" b="1" dirty="0" smtClean="0"/>
              <a:t>carcerária</a:t>
            </a:r>
          </a:p>
          <a:p>
            <a:pPr algn="ctr"/>
            <a:r>
              <a:rPr lang="pt-BR" sz="1800" b="1" dirty="0"/>
              <a:t>A direção da unidade </a:t>
            </a:r>
            <a:r>
              <a:rPr lang="pt-BR" sz="1800" b="1" dirty="0" smtClean="0"/>
              <a:t>permita</a:t>
            </a:r>
          </a:p>
          <a:p>
            <a:pPr algn="ctr"/>
            <a:r>
              <a:rPr lang="pt-BR" sz="1800" b="1" dirty="0" err="1" smtClean="0"/>
              <a:t>Ternha</a:t>
            </a:r>
            <a:r>
              <a:rPr lang="pt-BR" sz="1800" b="1" dirty="0" smtClean="0"/>
              <a:t> um </a:t>
            </a:r>
            <a:r>
              <a:rPr lang="pt-BR" sz="1800" b="1" dirty="0" smtClean="0"/>
              <a:t>acompanhamento pela PCr</a:t>
            </a:r>
            <a:endParaRPr lang="pt-BR" dirty="0"/>
          </a:p>
          <a:p>
            <a:pPr algn="ctr"/>
            <a:endParaRPr lang="pt-BR" dirty="0"/>
          </a:p>
          <a:p>
            <a:pPr algn="ctr"/>
            <a:endParaRPr lang="pt-BR" dirty="0" smtClean="0"/>
          </a:p>
        </p:txBody>
      </p:sp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611560" y="6515912"/>
            <a:ext cx="5640885" cy="54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 algn="ctr">
              <a:buNone/>
            </a:pPr>
            <a:r>
              <a:rPr lang="pt-BR" sz="1800" dirty="0" smtClean="0">
                <a:solidFill>
                  <a:schemeClr val="tx1"/>
                </a:solidFill>
              </a:rPr>
              <a:t>Discípulos e Missionários de Jesus Cristo</a:t>
            </a:r>
            <a:endParaRPr lang="pt-BR" sz="1800" dirty="0">
              <a:solidFill>
                <a:schemeClr val="tx1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35694"/>
          <a:stretch/>
        </p:blipFill>
        <p:spPr bwMode="auto">
          <a:xfrm>
            <a:off x="465044" y="6318000"/>
            <a:ext cx="722905" cy="5400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1187949" y="2204864"/>
            <a:ext cx="7024744" cy="11051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t-BR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preso é chamado a vivenciar o discipulado e a missão no próprio ambiente em que se encontra privado da sua liberdade.</a:t>
            </a:r>
            <a:endParaRPr lang="pt-BR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1494416940"/>
      </p:ext>
    </p:extLst>
  </p:cSld>
  <p:clrMapOvr>
    <a:masterClrMapping/>
  </p:clrMapOvr>
  <p:transition advTm="2934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24507" y="620688"/>
            <a:ext cx="7024744" cy="1143000"/>
          </a:xfrm>
        </p:spPr>
        <p:txBody>
          <a:bodyPr>
            <a:normAutofit fontScale="90000"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universo da pessoa presa</a:t>
            </a:r>
            <a:b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30644" y="1268760"/>
            <a:ext cx="2808312" cy="576064"/>
          </a:xfrm>
        </p:spPr>
        <p:txBody>
          <a:bodyPr/>
          <a:lstStyle/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Espaço físico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611560" y="6515912"/>
            <a:ext cx="5640885" cy="54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 algn="ctr">
              <a:buNone/>
            </a:pPr>
            <a:r>
              <a:rPr lang="pt-BR" sz="1800" dirty="0" smtClean="0">
                <a:solidFill>
                  <a:schemeClr val="tx1"/>
                </a:solidFill>
              </a:rPr>
              <a:t>Discípulos e Missionários de Jesus Cristo</a:t>
            </a:r>
            <a:endParaRPr lang="pt-BR" sz="1800" dirty="0">
              <a:solidFill>
                <a:schemeClr val="tx1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35694"/>
          <a:stretch/>
        </p:blipFill>
        <p:spPr bwMode="auto">
          <a:xfrm>
            <a:off x="465044" y="6318000"/>
            <a:ext cx="722905" cy="5400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3635896" y="1844824"/>
            <a:ext cx="3456384" cy="57606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Preparar o ambiente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3635896" y="2429628"/>
            <a:ext cx="4392488" cy="72008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Fazer sentir a presença de Deus naquele momento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Espaço Reservado para Conteúdo 2"/>
          <p:cNvSpPr txBox="1">
            <a:spLocks/>
          </p:cNvSpPr>
          <p:nvPr/>
        </p:nvSpPr>
        <p:spPr>
          <a:xfrm>
            <a:off x="1043608" y="3429000"/>
            <a:ext cx="7488832" cy="86409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 algn="ctr">
              <a:buNone/>
            </a:pP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espaço onde a pessoa presa se encontra </a:t>
            </a:r>
            <a:r>
              <a:rPr lang="pt-BR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deveria servir 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como local para a sua reinserção na sociedade  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Espaço Reservado para Conteúdo 2"/>
          <p:cNvSpPr txBox="1">
            <a:spLocks/>
          </p:cNvSpPr>
          <p:nvPr/>
        </p:nvSpPr>
        <p:spPr>
          <a:xfrm>
            <a:off x="1187948" y="4521256"/>
            <a:ext cx="3096019" cy="94178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>
              <a:buNone/>
            </a:pPr>
            <a:r>
              <a:rPr lang="pt-B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pergunta que deveríamos fazer é:</a:t>
            </a:r>
            <a:endParaRPr lang="pt-B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Espaço Reservado para Conteúdo 2"/>
          <p:cNvSpPr txBox="1">
            <a:spLocks/>
          </p:cNvSpPr>
          <p:nvPr/>
        </p:nvSpPr>
        <p:spPr>
          <a:xfrm>
            <a:off x="2771800" y="5372524"/>
            <a:ext cx="5904656" cy="1017188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 algn="ctr">
              <a:buNone/>
            </a:pPr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Como Jesus faria para acolher a cada uma dessas pessoas?</a:t>
            </a:r>
            <a:endParaRPr lang="pt-BR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1081627385"/>
      </p:ext>
    </p:extLst>
  </p:cSld>
  <p:clrMapOvr>
    <a:masterClrMapping/>
  </p:clrMapOvr>
  <p:transition advTm="2485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/>
      <p:bldP spid="7" grpId="0"/>
      <p:bldP spid="8" grpId="0"/>
      <p:bldP spid="9" grpId="0"/>
      <p:bldP spid="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3.4|2.7|5.6|2.5|2.7|3.5|3|2.9|1.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|2.9|3.9|2.5|3.9|3|2.3|2.8|2.8|2.9|1.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3|2.5|2.6|3.8|3.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3.4|2.6|2.8|1.7|3.6|1.6|3.6|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2.5|4.1|3.1|4.2|3|3.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3.4|3.8|4.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3|3.5|3.5|3.5|4.9|3.5|4.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4.7|4.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3.5|2.4|2.5|2.6|2.6|2.9|4.5|2.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3.1|5|4.5|3.8|2.6|2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3.7|2.3|2.5|2.4|2.3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2.9|4.4|2.6|2.7|3.4|2.6|3.2|2.9|2.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2.6|4|3.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2.5|3.2|2.9|2.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3.5|5.8|5.3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2.7|2.6|2.7|3.2|2.7|2.8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3.9|2.6|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4.6|2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3|4.6|2.9|2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3.1|4.3|2.5|2.7|3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5.2|2.5|2.3|2.6|2.6|3.6|2.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4.5|6.4|3.6|3.8|3.4|3.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3|2.2|2.6|3.1|5.9|3.4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33</TotalTime>
  <Words>1377</Words>
  <Application>Microsoft Office PowerPoint</Application>
  <PresentationFormat>Apresentação na tela (4:3)</PresentationFormat>
  <Paragraphs>173</Paragraphs>
  <Slides>25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25</vt:i4>
      </vt:variant>
    </vt:vector>
  </HeadingPairs>
  <TitlesOfParts>
    <vt:vector size="26" baseType="lpstr">
      <vt:lpstr>Austin</vt:lpstr>
      <vt:lpstr>Pastoral Carcerária</vt:lpstr>
      <vt:lpstr>Para ser um/uma agente </vt:lpstr>
      <vt:lpstr>Fundamental </vt:lpstr>
      <vt:lpstr>Papel de discípulos-missionários da Pastoral Carcerária</vt:lpstr>
      <vt:lpstr>Quem faz pastoral no cárcere deve:</vt:lpstr>
      <vt:lpstr>Perfil do/a Agente </vt:lpstr>
      <vt:lpstr>O agente da PCr como animador(a) para a formação cristã nos cárceres Deve ser uma pessoa que:</vt:lpstr>
      <vt:lpstr>A pessoa presa                  como animadora para a formação                        cristã nos cárceres</vt:lpstr>
      <vt:lpstr>O universo da pessoa presa  </vt:lpstr>
      <vt:lpstr>As dimensões humanas da pessoa presa</vt:lpstr>
      <vt:lpstr>ESTADO x cumprimento com suas obrigações </vt:lpstr>
      <vt:lpstr>A questão da religiosidade</vt:lpstr>
      <vt:lpstr>Missão do agente da PCr para a formação cristã nos cárceres</vt:lpstr>
      <vt:lpstr>Cabe aos agentes da PCr</vt:lpstr>
      <vt:lpstr>Formar discípulo-missionário e integrá-lo na vida eclesial</vt:lpstr>
      <vt:lpstr>Metodologia da formação cristã  no cárcere</vt:lpstr>
      <vt:lpstr>O modo de proceder de Deus  e a pedagogia cristã</vt:lpstr>
      <vt:lpstr>Aspectos da pedagogia de Jesus em que a formação cristã se inspira</vt:lpstr>
      <vt:lpstr>O Espírito Santo é o princípio inspirador de toda atividade catequética</vt:lpstr>
      <vt:lpstr>A dimensão espiritual dessa pedagogia da fé exige-se:</vt:lpstr>
      <vt:lpstr>Fidelidade a Deus e à pessoa humana</vt:lpstr>
      <vt:lpstr>Variedades de métodos</vt:lpstr>
      <vt:lpstr>O direito de assistência religiosa  da pessoa presa</vt:lpstr>
      <vt:lpstr>A Resolução que regulamenta a visita religiosa nos cárceres</vt:lpstr>
      <vt:lpstr>“Unidos a Deus ouvimos um clamor” (Evangelii Gaudium)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User</dc:creator>
  <cp:lastModifiedBy>Imprensa</cp:lastModifiedBy>
  <cp:revision>80</cp:revision>
  <dcterms:created xsi:type="dcterms:W3CDTF">2014-02-14T11:15:33Z</dcterms:created>
  <dcterms:modified xsi:type="dcterms:W3CDTF">2014-03-06T15:27:36Z</dcterms:modified>
</cp:coreProperties>
</file>